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6" r:id="rId5"/>
    <p:sldId id="328" r:id="rId6"/>
    <p:sldId id="330" r:id="rId7"/>
    <p:sldId id="331" r:id="rId8"/>
    <p:sldId id="332" r:id="rId9"/>
    <p:sldId id="326" r:id="rId10"/>
    <p:sldId id="333" r:id="rId11"/>
    <p:sldId id="334" r:id="rId12"/>
    <p:sldId id="353" r:id="rId13"/>
    <p:sldId id="368" r:id="rId14"/>
    <p:sldId id="369" r:id="rId15"/>
    <p:sldId id="375" r:id="rId16"/>
    <p:sldId id="371" r:id="rId17"/>
    <p:sldId id="376" r:id="rId18"/>
    <p:sldId id="388" r:id="rId19"/>
    <p:sldId id="387" r:id="rId20"/>
    <p:sldId id="378" r:id="rId21"/>
    <p:sldId id="335" r:id="rId22"/>
    <p:sldId id="339" r:id="rId23"/>
    <p:sldId id="340" r:id="rId24"/>
    <p:sldId id="341" r:id="rId25"/>
    <p:sldId id="372" r:id="rId26"/>
    <p:sldId id="336" r:id="rId27"/>
    <p:sldId id="345" r:id="rId28"/>
    <p:sldId id="379" r:id="rId29"/>
    <p:sldId id="347" r:id="rId30"/>
    <p:sldId id="380" r:id="rId31"/>
    <p:sldId id="373" r:id="rId32"/>
    <p:sldId id="377" r:id="rId33"/>
    <p:sldId id="384" r:id="rId34"/>
    <p:sldId id="385" r:id="rId35"/>
    <p:sldId id="349" r:id="rId36"/>
    <p:sldId id="359" r:id="rId37"/>
    <p:sldId id="364" r:id="rId38"/>
    <p:sldId id="365" r:id="rId39"/>
    <p:sldId id="366" r:id="rId40"/>
    <p:sldId id="367" r:id="rId41"/>
    <p:sldId id="382" r:id="rId42"/>
    <p:sldId id="383" r:id="rId43"/>
    <p:sldId id="381" r:id="rId44"/>
    <p:sldId id="386" r:id="rId45"/>
    <p:sldId id="362" r:id="rId46"/>
    <p:sldId id="360" r:id="rId47"/>
    <p:sldId id="361" r:id="rId48"/>
    <p:sldId id="363" r:id="rId49"/>
    <p:sldId id="337" r:id="rId50"/>
    <p:sldId id="338" r:id="rId51"/>
    <p:sldId id="343" r:id="rId52"/>
    <p:sldId id="342" r:id="rId53"/>
  </p:sldIdLst>
  <p:sldSz cx="12192000" cy="6858000"/>
  <p:notesSz cx="6858000" cy="9144000"/>
  <p:embeddedFontLst>
    <p:embeddedFont>
      <p:font typeface="메이플스토리" panose="020B0600000101010101" charset="-127"/>
      <p:regular r:id="rId56"/>
    </p:embeddedFont>
    <p:embeddedFont>
      <p:font typeface="Selawik Semibold" panose="020B0702040204020203" pitchFamily="34" charset="0"/>
      <p:bold r:id="rId57"/>
    </p:embeddedFont>
    <p:embeddedFont>
      <p:font typeface="Source Sans Pro" panose="020B0503030403020204" pitchFamily="34" charset="0"/>
      <p:regular r:id="rId58"/>
      <p:bold r:id="rId59"/>
      <p:italic r:id="rId60"/>
      <p:boldItalic r:id="rId61"/>
    </p:embeddedFont>
    <p:embeddedFont>
      <p:font typeface="맑은 고딕" panose="020B0503020000020004" pitchFamily="50" charset="-127"/>
      <p:regular r:id="rId62"/>
      <p:bold r:id="rId63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만든 이" initials="오전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E6E6E6"/>
    <a:srgbClr val="FFFFFF"/>
    <a:srgbClr val="2F2F2F"/>
    <a:srgbClr val="F2F58B"/>
    <a:srgbClr val="96F4D0"/>
    <a:srgbClr val="EA98F0"/>
    <a:srgbClr val="E7E9EB"/>
    <a:srgbClr val="2F77E5"/>
    <a:srgbClr val="C148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89229" autoAdjust="0"/>
  </p:normalViewPr>
  <p:slideViewPr>
    <p:cSldViewPr snapToGrid="0">
      <p:cViewPr varScale="1">
        <p:scale>
          <a:sx n="76" d="100"/>
          <a:sy n="76" d="100"/>
        </p:scale>
        <p:origin x="974" y="58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223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1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8.fnt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64" Type="http://schemas.openxmlformats.org/officeDocument/2006/relationships/commentAuthors" Target="commentAuthors.xml"/><Relationship Id="rId69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C3DCFB-AA85-4232-B818-67646CDA9D7B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2022-09-08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7C8AB8-F519-4C44-A217-B2548CA6E52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A24B373-0C21-4B73-936E-BED1BEDA08C9}" type="datetime1">
              <a:rPr lang="ko-KR" altLang="en-US" noProof="0" smtClean="0"/>
              <a:t>2022-09-08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2303549-A82F-409E-AD53-534267A0E10B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303549-A82F-409E-AD53-534267A0E10B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455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altLang="ko-KR" noProof="0" smtClean="0"/>
              <a:pPr/>
              <a:t>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523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altLang="ko-KR" noProof="0" smtClean="0"/>
              <a:pPr/>
              <a:t>10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074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altLang="ko-KR" noProof="0" smtClean="0"/>
              <a:pPr/>
              <a:t>17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157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altLang="ko-KR" noProof="0" smtClean="0"/>
              <a:pPr/>
              <a:t>22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2502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성공</a:t>
            </a:r>
            <a:r>
              <a:rPr lang="en-US" altLang="ko-KR" dirty="0"/>
              <a:t>/</a:t>
            </a:r>
            <a:r>
              <a:rPr lang="ko-KR" altLang="en-US" dirty="0"/>
              <a:t>실패</a:t>
            </a:r>
            <a:r>
              <a:rPr lang="en-US" altLang="ko-KR" dirty="0"/>
              <a:t>/</a:t>
            </a:r>
            <a:r>
              <a:rPr lang="ko-KR" altLang="en-US" dirty="0"/>
              <a:t>에러 세가지로 나뉨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altLang="ko-KR" noProof="0" smtClean="0"/>
              <a:pPr/>
              <a:t>32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860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비교 후 결과 값 전달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altLang="ko-KR" noProof="0" smtClean="0"/>
              <a:pPr/>
              <a:t>33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138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rtlCol="0" anchor="b" anchorCtr="0"/>
          <a:lstStyle>
            <a:lvl1pPr algn="l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 b="1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b="1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/>
              <a:t>2</a:t>
            </a:r>
            <a:endParaRPr lang="ko-KR" altLang="en-US" noProof="0"/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b="1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/>
              <a:t>3</a:t>
            </a:r>
            <a:endParaRPr lang="ko-KR" altLang="en-US" noProof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날짜 개체 틀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20XX/7/14</a:t>
            </a:r>
            <a:endParaRPr lang="ko-KR" altLang="en-US" noProof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쟁 업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20XX/7/14</a:t>
            </a:r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성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그림 개체 틀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 rtl="0"/>
            <a:r>
              <a:rPr lang="ko-KR" altLang="en-US" noProof="0" dirty="0"/>
              <a:t>부제를 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7" name="날짜 개체 틀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20XX/7/14</a:t>
            </a:r>
            <a:endParaRPr lang="ko-KR" altLang="en-US" noProof="0"/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b="1" cap="all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US" noProof="0" dirty="0"/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b="1" cap="all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US" noProof="0" dirty="0"/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b="1" cap="all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US" noProof="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설명</a:t>
            </a:r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설명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설명</a:t>
            </a:r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 dirty="0" err="1"/>
              <a:t>사분면</a:t>
            </a:r>
            <a:r>
              <a:rPr lang="ko-KR" altLang="en-US" noProof="0" dirty="0"/>
              <a:t> 제목</a:t>
            </a: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날짜 개체 틀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en-US" altLang="ko-KR" noProof="0"/>
              <a:t>20XX/7/14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933902"/>
            <a:ext cx="5157787" cy="567697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6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933902"/>
            <a:ext cx="5183188" cy="567697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6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20XX/7/14</a:t>
            </a:r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 rtl="0"/>
            <a:r>
              <a:rPr lang="ko-KR" altLang="en-US" noProof="0" dirty="0"/>
              <a:t>부제를 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스타일을 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9" name="텍스트 개체 틀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0" name="텍스트 개체 틀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1" name="텍스트 개체 틀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2" name="텍스트 개체 틀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3" name="텍스트 개체 틀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4" name="텍스트 개체 틀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5" name="텍스트 개체 틀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6" name="텍스트 개체 틀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7" name="텍스트 개체 틀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8" name="텍스트 개체 틀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9" name="텍스트 개체 틀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0" name="텍스트 개체 틀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1" name="텍스트 개체 틀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2" name="텍스트 개체 틀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3" name="텍스트 개체 틀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5" name="텍스트 개체 틀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항목 제목</a:t>
            </a:r>
          </a:p>
        </p:txBody>
      </p:sp>
      <p:sp>
        <p:nvSpPr>
          <p:cNvPr id="67" name="날짜 개체 틀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20XX/7/14</a:t>
            </a:r>
            <a:endParaRPr lang="ko-KR" altLang="en-US" noProof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 dirty="0"/>
              <a:t>제목을 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en-US" altLang="ko-KR" noProof="0"/>
              <a:t>20XX/7/14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구성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20XX/7/14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28" name="그림 개체 틀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7" name="그림 개체 틀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구성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20XX/7/14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44" name="그림 개체 틀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3" name="그림 개체 틀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2" name="그림 개체 틀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1" name="그림 개체 틀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5" name="그림 개체 틀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2" name="텍스트 개체 틀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6" name="그림 개체 틀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5" name="텍스트 개체 틀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7" name="그림 개체 틀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8" name="그림 개체 틀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2" name="텍스트 개체 틀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 dirty="0"/>
              <a:t>제목을 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en-US" altLang="ko-KR" noProof="0"/>
              <a:t>20XX/7/14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 dirty="0"/>
              <a:t>클릭하여 부제목 편집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 dirty="0"/>
              <a:t>클릭하여 부제목 편집</a:t>
            </a:r>
          </a:p>
        </p:txBody>
      </p:sp>
      <p:sp>
        <p:nvSpPr>
          <p:cNvPr id="21" name="텍스트 개체 틀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2" name="내용 개체 틀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 dirty="0"/>
              <a:t>클릭하여 부제목 편집</a:t>
            </a:r>
          </a:p>
        </p:txBody>
      </p:sp>
      <p:sp>
        <p:nvSpPr>
          <p:cNvPr id="24" name="텍스트 개체 틀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5" name="내용 개체 틀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 dirty="0"/>
              <a:t>클릭하여 부제목 편집</a:t>
            </a:r>
          </a:p>
        </p:txBody>
      </p:sp>
      <p:sp>
        <p:nvSpPr>
          <p:cNvPr id="27" name="텍스트 개체 틀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8" name="내용 개체 틀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9" name="텍스트 개체 틀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30" name="텍스트 개체 틀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31" name="텍스트 개체 틀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32" name="텍스트 개체 틀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회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rtlCol="0" anchor="b" anchorCtr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편집하려면 클릭하세요</a:t>
            </a:r>
            <a:r>
              <a:rPr lang="en-US" altLang="ko-KR" noProof="0" dirty="0"/>
              <a:t>. 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20XX/7/14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55103" y="-68580"/>
            <a:ext cx="1737360" cy="6858000"/>
          </a:xfrm>
        </p:spPr>
        <p:txBody>
          <a:bodyPr vert="vert270" rtlCol="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정보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rtlCol="0" anchor="t" anchorCtr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20XX/7/14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290728"/>
            <a:ext cx="6958584" cy="1567272"/>
          </a:xfrm>
        </p:spPr>
        <p:txBody>
          <a:bodyPr vert="horz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요약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20XX/7/14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rtlCol="0"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20XX/7/14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20XX/7/14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20XX/7/14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881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제목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20XX/7/14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23" name="텍스트 개체 틀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484662" y="-68580"/>
            <a:ext cx="1737360" cy="6858000"/>
          </a:xfrm>
        </p:spPr>
        <p:txBody>
          <a:bodyPr vert="vert270" rtlCol="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문제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6" name="텍스트 개체 틀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ko-KR" altLang="en-US" noProof="0" dirty="0"/>
              <a:t>클릭하여 텍스트 편집</a:t>
            </a:r>
          </a:p>
        </p:txBody>
      </p:sp>
      <p:sp>
        <p:nvSpPr>
          <p:cNvPr id="18" name="텍스트 개체 틀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0" name="텍스트 개체 틀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2" name="텍스트 개체 틀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해결 방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52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그림 개체 틀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제목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20XX/7/14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ko-KR" altLang="en-US" noProof="0" dirty="0"/>
              <a:t>클릭하여 텍스트 편집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6" name="텍스트 개체 틀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2" name="텍스트 개체 틀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4" name="텍스트 개체 틀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품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 rtlCol="0"/>
          <a:lstStyle>
            <a:lvl1pPr algn="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20XX/7/14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 dirty="0"/>
              <a:t>부제를 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부제를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부제를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부제를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9" name="텍스트 개체 틀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품 혜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20XX/7/14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282931"/>
            <a:ext cx="6958584" cy="1575069"/>
          </a:xfrm>
        </p:spPr>
        <p:txBody>
          <a:bodyPr vert="horz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이점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rtlCol="0" anchor="b"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20XX/7/14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즈니스 모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b="1" cap="all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US" noProof="0" dirty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설명</a:t>
            </a:r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 rtlCol="0"/>
          <a:lstStyle>
            <a:lvl1pPr marL="0" indent="0" algn="ctr">
              <a:buFont typeface="Arial" panose="020B0604020202020204" pitchFamily="34" charset="0"/>
              <a:buNone/>
              <a:defRPr sz="1800" b="1" cap="all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3</a:t>
            </a:r>
            <a:endParaRPr lang="ko-KR" altLang="en-US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설명</a:t>
            </a:r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 rtlCol="0"/>
          <a:lstStyle>
            <a:lvl1pPr marL="0" indent="0" algn="ctr">
              <a:buFont typeface="Arial" panose="020B0604020202020204" pitchFamily="34" charset="0"/>
              <a:buNone/>
              <a:defRPr sz="1800" b="1" cap="all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4</a:t>
            </a:r>
            <a:endParaRPr lang="ko-KR" altLang="en-US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설명</a:t>
            </a:r>
          </a:p>
        </p:txBody>
      </p:sp>
      <p:sp>
        <p:nvSpPr>
          <p:cNvPr id="16" name="날짜 개체 틀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20XX/7/14</a:t>
            </a:r>
            <a:endParaRPr lang="ko-KR" altLang="en-US" noProof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스타일을 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rtlCol="0"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/>
              <a:t>2</a:t>
            </a:r>
            <a:endParaRPr lang="ko-KR" altLang="en-US" noProof="0"/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/>
              <a:t>3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날짜 개체 틀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20XX/7/14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20XX/7/14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  <p:sldLayoutId id="2147483689" r:id="rId2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 userDrawn="1">
          <p15:clr>
            <a:srgbClr val="5ACBF0"/>
          </p15:clr>
        </p15:guide>
        <p15:guide id="2" pos="2568" userDrawn="1">
          <p15:clr>
            <a:srgbClr val="5ACBF0"/>
          </p15:clr>
        </p15:guide>
        <p15:guide id="3" pos="576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76" userDrawn="1">
          <p15:clr>
            <a:srgbClr val="000000"/>
          </p15:clr>
        </p15:guide>
        <p15:guide id="7" pos="7104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10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개체 틀 5" descr="어두운, 옅은, 이미지, 자동차이(가) 표시된 사진&#10;&#10;자동 생성된 설명">
            <a:extLst>
              <a:ext uri="{FF2B5EF4-FFF2-40B4-BE49-F238E27FC236}">
                <a16:creationId xmlns:a16="http://schemas.microsoft.com/office/drawing/2014/main" id="{3AF9792A-1D52-2C45-50FC-93DAE792E7D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7802" b="7802"/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55" y="4471415"/>
            <a:ext cx="8597727" cy="1564883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MVC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기반 반응형</a:t>
            </a:r>
            <a:b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중고차 웹 사이트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VAR</a:t>
            </a:r>
            <a:r>
              <a:rPr lang="en-US" altLang="ko-KR" dirty="0"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CHAR</a:t>
            </a:r>
            <a:endParaRPr lang="ko-KR" altLang="en-US" dirty="0"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7269A303-F55E-ABE8-D60F-A233AF06CE66}"/>
              </a:ext>
            </a:extLst>
          </p:cNvPr>
          <p:cNvSpPr txBox="1">
            <a:spLocks/>
          </p:cNvSpPr>
          <p:nvPr/>
        </p:nvSpPr>
        <p:spPr>
          <a:xfrm>
            <a:off x="8610600" y="5965056"/>
            <a:ext cx="3530600" cy="918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코알라</a:t>
            </a:r>
            <a:endParaRPr lang="en-US" altLang="ko-KR" sz="1400" b="1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4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황지민</a:t>
            </a:r>
            <a:r>
              <a:rPr lang="en-US" altLang="ko-KR" sz="14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이향준</a:t>
            </a:r>
            <a:r>
              <a:rPr lang="en-US" altLang="ko-KR" sz="14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김종현</a:t>
            </a:r>
            <a:r>
              <a:rPr lang="en-US" altLang="ko-KR" sz="14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김수연</a:t>
            </a:r>
            <a:r>
              <a:rPr lang="en-US" altLang="ko-KR" sz="14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임환욱</a:t>
            </a:r>
            <a:r>
              <a:rPr lang="en-US" altLang="ko-KR" sz="14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이준선</a:t>
            </a:r>
            <a:endParaRPr lang="en-US" altLang="ko-KR" sz="1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-1" y="-1"/>
            <a:ext cx="12192001" cy="692400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웹 페이지 구성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[1]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Main</a:t>
                </a:r>
                <a:endParaRPr lang="ko-KR" altLang="en-US" sz="2800" dirty="0">
                  <a:solidFill>
                    <a:srgbClr val="44546A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10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AEE690-1865-6B9D-66EF-53BBEB4BE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261286"/>
              </p:ext>
            </p:extLst>
          </p:nvPr>
        </p:nvGraphicFramePr>
        <p:xfrm>
          <a:off x="7467599" y="1177396"/>
          <a:ext cx="4688540" cy="2695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4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39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DESIGN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로그인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회원가입 버튼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최근 작성된 문의 글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개 출력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문의 게시판 버튼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찜목록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모달창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A36C9D-947E-1804-F5CC-800201FAC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480805"/>
              </p:ext>
            </p:extLst>
          </p:nvPr>
        </p:nvGraphicFramePr>
        <p:xfrm>
          <a:off x="7467601" y="3872754"/>
          <a:ext cx="4688538" cy="290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9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27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DEVELOP 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2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로그인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회원가입 페이지 이동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최근 작성된 문의 글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개 출력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문의게시판으로 이동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회원관련 페이지를 제외한 모든 페이지 활성화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2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E592ED01-3AEA-FC71-8B0F-8E9DC41E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2E02459-63BD-7EA4-7303-04D373DF8B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825"/>
          <a:stretch/>
        </p:blipFill>
        <p:spPr>
          <a:xfrm>
            <a:off x="1539091" y="1206365"/>
            <a:ext cx="4570808" cy="5688673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F9FEAA6D-34D0-469C-68B0-D5962E071424}"/>
              </a:ext>
            </a:extLst>
          </p:cNvPr>
          <p:cNvSpPr/>
          <p:nvPr/>
        </p:nvSpPr>
        <p:spPr>
          <a:xfrm>
            <a:off x="4381963" y="2056712"/>
            <a:ext cx="290489" cy="25565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DB39543-7907-306E-3C55-A71B7E2BAFFD}"/>
              </a:ext>
            </a:extLst>
          </p:cNvPr>
          <p:cNvSpPr/>
          <p:nvPr/>
        </p:nvSpPr>
        <p:spPr>
          <a:xfrm>
            <a:off x="3298066" y="2574630"/>
            <a:ext cx="290489" cy="25565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100190A-FC5C-1ED7-2E35-0942C9ABB7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1" b="92079" l="9474" r="89474">
                        <a14:foregroundMark x1="54737" y1="92079" x2="54737" y2="920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0266" y="4104640"/>
            <a:ext cx="349605" cy="371685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AB7735EC-B1BB-D065-0F11-9D2FD6936056}"/>
              </a:ext>
            </a:extLst>
          </p:cNvPr>
          <p:cNvSpPr/>
          <p:nvPr/>
        </p:nvSpPr>
        <p:spPr>
          <a:xfrm>
            <a:off x="1874253" y="4218090"/>
            <a:ext cx="290489" cy="25565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E9667EE-7554-696F-5FF5-CACD2FAEB667}"/>
              </a:ext>
            </a:extLst>
          </p:cNvPr>
          <p:cNvSpPr/>
          <p:nvPr/>
        </p:nvSpPr>
        <p:spPr>
          <a:xfrm>
            <a:off x="5539537" y="4016227"/>
            <a:ext cx="321858" cy="25565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197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-1" y="-1"/>
            <a:ext cx="12192001" cy="692400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웹 페이지 구성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[2]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Login, ID/PW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찾기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11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AEE690-1865-6B9D-66EF-53BBEB4BE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216175"/>
              </p:ext>
            </p:extLst>
          </p:nvPr>
        </p:nvGraphicFramePr>
        <p:xfrm>
          <a:off x="7453793" y="1177396"/>
          <a:ext cx="4702346" cy="274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49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DESIGN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8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아이디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비밀번호 찾기 버튼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8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회원가입 버튼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8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아이디발송 버튼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8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로그인 버튼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8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A36C9D-947E-1804-F5CC-800201FAC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619186"/>
              </p:ext>
            </p:extLst>
          </p:nvPr>
        </p:nvGraphicFramePr>
        <p:xfrm>
          <a:off x="7453793" y="3923916"/>
          <a:ext cx="4702346" cy="2850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1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627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DEVELOP Description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8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아이디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비밀번호 찾기 페이지로 이동</a:t>
                      </a:r>
                      <a:endParaRPr lang="en-US" altLang="ko-KR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0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회원가입 페이지로 이동</a:t>
                      </a:r>
                      <a:endParaRPr lang="en-US" altLang="ko-KR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0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Email API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 사용</a:t>
                      </a:r>
                      <a:endParaRPr lang="en-US" altLang="ko-KR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0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로그인 화면으로 이동</a:t>
                      </a:r>
                      <a:endParaRPr lang="en-US" altLang="ko-KR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0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4E0E243-FA39-28AD-8388-097BB94A34C3}"/>
              </a:ext>
            </a:extLst>
          </p:cNvPr>
          <p:cNvCxnSpPr>
            <a:cxnSpLocks/>
          </p:cNvCxnSpPr>
          <p:nvPr/>
        </p:nvCxnSpPr>
        <p:spPr>
          <a:xfrm>
            <a:off x="3954270" y="1362635"/>
            <a:ext cx="0" cy="5342966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A5B9429-3137-5499-53A7-5FE6B6E0A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E915D02A-62B6-8A0E-4953-35DBE6754213}"/>
              </a:ext>
            </a:extLst>
          </p:cNvPr>
          <p:cNvGrpSpPr/>
          <p:nvPr/>
        </p:nvGrpSpPr>
        <p:grpSpPr>
          <a:xfrm>
            <a:off x="235759" y="1495618"/>
            <a:ext cx="3718511" cy="5110167"/>
            <a:chOff x="2754812" y="574326"/>
            <a:chExt cx="3906240" cy="536815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E288070-BB63-FB22-D755-CA6631D66651}"/>
                </a:ext>
              </a:extLst>
            </p:cNvPr>
            <p:cNvGrpSpPr/>
            <p:nvPr/>
          </p:nvGrpSpPr>
          <p:grpSpPr>
            <a:xfrm>
              <a:off x="2754812" y="574326"/>
              <a:ext cx="3906240" cy="5368154"/>
              <a:chOff x="4353150" y="1337447"/>
              <a:chExt cx="3906240" cy="5368154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5DB90BC5-153F-B0D8-ABAE-B91626647E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024" t="29663" r="35962" b="33489"/>
              <a:stretch/>
            </p:blipFill>
            <p:spPr>
              <a:xfrm>
                <a:off x="4353150" y="1337447"/>
                <a:ext cx="3906240" cy="5368154"/>
              </a:xfrm>
              <a:prstGeom prst="rect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466D46F-AE51-E29C-D0B2-423640EF216E}"/>
                  </a:ext>
                </a:extLst>
              </p:cNvPr>
              <p:cNvSpPr/>
              <p:nvPr/>
            </p:nvSpPr>
            <p:spPr>
              <a:xfrm>
                <a:off x="5473821" y="3632683"/>
                <a:ext cx="290489" cy="25565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1</a:t>
                </a:r>
                <a:endPara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66DA576-4D57-1FD3-3A3A-3CB41E663D93}"/>
                </a:ext>
              </a:extLst>
            </p:cNvPr>
            <p:cNvSpPr/>
            <p:nvPr/>
          </p:nvSpPr>
          <p:spPr>
            <a:xfrm>
              <a:off x="3141703" y="3668262"/>
              <a:ext cx="290489" cy="25565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463987C-A187-99B2-B6C4-C2731086E4A1}"/>
              </a:ext>
            </a:extLst>
          </p:cNvPr>
          <p:cNvGrpSpPr/>
          <p:nvPr/>
        </p:nvGrpSpPr>
        <p:grpSpPr>
          <a:xfrm>
            <a:off x="4092141" y="1455161"/>
            <a:ext cx="3261703" cy="5073230"/>
            <a:chOff x="7912445" y="1140115"/>
            <a:chExt cx="3261703" cy="493751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2306090-FC5E-11D9-6F64-7913C56A2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592" t="28217" r="36057" b="31938"/>
            <a:stretch/>
          </p:blipFill>
          <p:spPr>
            <a:xfrm>
              <a:off x="7912445" y="1140115"/>
              <a:ext cx="3261703" cy="4937510"/>
            </a:xfrm>
            <a:prstGeom prst="rect">
              <a:avLst/>
            </a:prstGeom>
          </p:spPr>
        </p:pic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CECC056-8C52-BEC8-B110-7FF10B5F2DF4}"/>
                </a:ext>
              </a:extLst>
            </p:cNvPr>
            <p:cNvSpPr/>
            <p:nvPr/>
          </p:nvSpPr>
          <p:spPr>
            <a:xfrm>
              <a:off x="9858131" y="2494201"/>
              <a:ext cx="290489" cy="25565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4D3F8E4-59A0-65CB-87F9-97B9D38891B6}"/>
                </a:ext>
              </a:extLst>
            </p:cNvPr>
            <p:cNvSpPr/>
            <p:nvPr/>
          </p:nvSpPr>
          <p:spPr>
            <a:xfrm>
              <a:off x="8253141" y="3076241"/>
              <a:ext cx="290489" cy="25565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7675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-1" y="-1"/>
            <a:ext cx="12192001" cy="692400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웹 페이지 구성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[3]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회원가입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12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AEE690-1865-6B9D-66EF-53BBEB4BE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8421"/>
              </p:ext>
            </p:extLst>
          </p:nvPr>
        </p:nvGraphicFramePr>
        <p:xfrm>
          <a:off x="7467599" y="1177396"/>
          <a:ext cx="4688540" cy="2695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4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39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DESIGN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아이디 중복 검사 버튼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사용자 정보 입력란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주소 찾기 버튼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휴대폰 인증번호 발송 버튼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약관동의 버튼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A36C9D-947E-1804-F5CC-800201FAC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87478"/>
              </p:ext>
            </p:extLst>
          </p:nvPr>
        </p:nvGraphicFramePr>
        <p:xfrm>
          <a:off x="7467601" y="3872754"/>
          <a:ext cx="4688538" cy="290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9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27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DEVELOP 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2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Ajax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 비동기처리 방식으로 구현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정규표현식으로 유효성검사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카카오맵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API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문자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API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사용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2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필수약관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체크시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 가입완료 버튼 활성화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524FBE9C-CF1D-18F6-BB48-558B13D02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732C33B-D322-E8BA-7C5A-0D3721811F70}"/>
              </a:ext>
            </a:extLst>
          </p:cNvPr>
          <p:cNvGrpSpPr/>
          <p:nvPr/>
        </p:nvGrpSpPr>
        <p:grpSpPr>
          <a:xfrm>
            <a:off x="-34332" y="1463179"/>
            <a:ext cx="4082903" cy="4575912"/>
            <a:chOff x="7646951" y="1587258"/>
            <a:chExt cx="4000611" cy="444927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91FDA66-05BC-A898-F0CE-88BBF4CED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58" t="19890" r="29696" b="51264"/>
            <a:stretch/>
          </p:blipFill>
          <p:spPr>
            <a:xfrm>
              <a:off x="7892144" y="1587258"/>
              <a:ext cx="3755418" cy="4449278"/>
            </a:xfrm>
            <a:prstGeom prst="rect">
              <a:avLst/>
            </a:prstGeom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F7A0847-2620-636F-91D3-908394D731B2}"/>
                </a:ext>
              </a:extLst>
            </p:cNvPr>
            <p:cNvSpPr/>
            <p:nvPr/>
          </p:nvSpPr>
          <p:spPr>
            <a:xfrm>
              <a:off x="10508024" y="1975180"/>
              <a:ext cx="290489" cy="25565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5" name="왼쪽 중괄호 24">
              <a:extLst>
                <a:ext uri="{FF2B5EF4-FFF2-40B4-BE49-F238E27FC236}">
                  <a16:creationId xmlns:a16="http://schemas.microsoft.com/office/drawing/2014/main" id="{3F365BE0-0E56-9021-FF9E-D8339D0141B3}"/>
                </a:ext>
              </a:extLst>
            </p:cNvPr>
            <p:cNvSpPr/>
            <p:nvPr/>
          </p:nvSpPr>
          <p:spPr>
            <a:xfrm>
              <a:off x="7856283" y="2241037"/>
              <a:ext cx="365821" cy="3585605"/>
            </a:xfrm>
            <a:prstGeom prst="leftBrac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B3A0107-638B-F85C-21DA-83828E22CEE1}"/>
                </a:ext>
              </a:extLst>
            </p:cNvPr>
            <p:cNvSpPr/>
            <p:nvPr/>
          </p:nvSpPr>
          <p:spPr>
            <a:xfrm>
              <a:off x="7646951" y="3897942"/>
              <a:ext cx="290489" cy="25565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011B417-A927-885C-F1C8-078AEDCE85E6}"/>
                </a:ext>
              </a:extLst>
            </p:cNvPr>
            <p:cNvSpPr/>
            <p:nvPr/>
          </p:nvSpPr>
          <p:spPr>
            <a:xfrm>
              <a:off x="10122840" y="4920808"/>
              <a:ext cx="290489" cy="25565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18683A2-1D50-8BC4-D7B7-FACB2FFAC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21" t="48799" r="30245" b="22015"/>
          <a:stretch/>
        </p:blipFill>
        <p:spPr>
          <a:xfrm>
            <a:off x="3814342" y="1613094"/>
            <a:ext cx="3656760" cy="454644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63F90814-3760-F16A-3D3F-7C4707A70EB4}"/>
              </a:ext>
            </a:extLst>
          </p:cNvPr>
          <p:cNvSpPr/>
          <p:nvPr/>
        </p:nvSpPr>
        <p:spPr>
          <a:xfrm>
            <a:off x="6118049" y="1613094"/>
            <a:ext cx="290489" cy="25565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4478AD1F-5FBB-EA4B-4644-C794BFB99D57}"/>
              </a:ext>
            </a:extLst>
          </p:cNvPr>
          <p:cNvSpPr/>
          <p:nvPr/>
        </p:nvSpPr>
        <p:spPr>
          <a:xfrm>
            <a:off x="4048571" y="1907306"/>
            <a:ext cx="197584" cy="740201"/>
          </a:xfrm>
          <a:prstGeom prst="leftBrac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5C00147-2A24-DE21-D211-B2B16E4DCB40}"/>
              </a:ext>
            </a:extLst>
          </p:cNvPr>
          <p:cNvSpPr/>
          <p:nvPr/>
        </p:nvSpPr>
        <p:spPr>
          <a:xfrm>
            <a:off x="4082902" y="3758491"/>
            <a:ext cx="290489" cy="25565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55DEE62-3BF4-85F2-3C56-8FFCF04E3383}"/>
              </a:ext>
            </a:extLst>
          </p:cNvPr>
          <p:cNvCxnSpPr>
            <a:cxnSpLocks/>
          </p:cNvCxnSpPr>
          <p:nvPr/>
        </p:nvCxnSpPr>
        <p:spPr>
          <a:xfrm>
            <a:off x="3954270" y="1362635"/>
            <a:ext cx="0" cy="5342966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9219867F-9D98-9A80-05F9-6E495C41BEE4}"/>
              </a:ext>
            </a:extLst>
          </p:cNvPr>
          <p:cNvSpPr/>
          <p:nvPr/>
        </p:nvSpPr>
        <p:spPr>
          <a:xfrm>
            <a:off x="3766714" y="2135566"/>
            <a:ext cx="296464" cy="26293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148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-1" y="-1"/>
            <a:ext cx="12192001" cy="692400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웹 페이지 구성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[4]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차량보기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13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AEE690-1865-6B9D-66EF-53BBEB4BE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725510"/>
              </p:ext>
            </p:extLst>
          </p:nvPr>
        </p:nvGraphicFramePr>
        <p:xfrm>
          <a:off x="7451387" y="1177396"/>
          <a:ext cx="4704751" cy="2665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8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77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DESIGN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Description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예약하기 버튼</a:t>
                      </a:r>
                      <a:endParaRPr lang="en-US" altLang="ko-KR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모달창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활성화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4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해당 차량 상세 정보 버튼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4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필터검색 </a:t>
                      </a:r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모달창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4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A36C9D-947E-1804-F5CC-800201FAC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920038"/>
              </p:ext>
            </p:extLst>
          </p:nvPr>
        </p:nvGraphicFramePr>
        <p:xfrm>
          <a:off x="7451387" y="3842426"/>
          <a:ext cx="4704751" cy="2932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3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61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DEVELOP Description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7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찜목록에 저장</a:t>
                      </a:r>
                      <a:endParaRPr lang="en-US" altLang="ko-KR" sz="9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4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9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찜한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 차량 출력</a:t>
                      </a:r>
                      <a:r>
                        <a:rPr lang="en-US" altLang="ko-KR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총 상품금액 출력 및 </a:t>
                      </a:r>
                      <a:r>
                        <a:rPr lang="ko-KR" altLang="en-US" sz="9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찜한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 상품 삭제</a:t>
                      </a:r>
                      <a:endParaRPr lang="en-US" altLang="ko-KR" sz="9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4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9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상품 정보 페이지로 이동</a:t>
                      </a:r>
                      <a:endParaRPr lang="en-US" altLang="ko-KR" sz="9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7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9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차량목록 페이지에서 필터검색 좌측 하단 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클릭 시 소멸</a:t>
                      </a:r>
                      <a:r>
                        <a:rPr lang="en-US" altLang="ko-KR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 좌측하단에 필터검색 </a:t>
                      </a:r>
                      <a:r>
                        <a:rPr lang="ko-KR" altLang="en-US" sz="9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모달창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 생성</a:t>
                      </a:r>
                      <a:endParaRPr lang="en-US" altLang="ko-KR" sz="9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7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sz="9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7" name="그룹 46">
            <a:extLst>
              <a:ext uri="{FF2B5EF4-FFF2-40B4-BE49-F238E27FC236}">
                <a16:creationId xmlns:a16="http://schemas.microsoft.com/office/drawing/2014/main" id="{26346F37-0F04-5E58-FABB-0F04A8DF9476}"/>
              </a:ext>
            </a:extLst>
          </p:cNvPr>
          <p:cNvGrpSpPr/>
          <p:nvPr/>
        </p:nvGrpSpPr>
        <p:grpSpPr>
          <a:xfrm>
            <a:off x="199894" y="1731522"/>
            <a:ext cx="5940671" cy="4550159"/>
            <a:chOff x="7173523" y="1303934"/>
            <a:chExt cx="7140583" cy="5469212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91A34CF-44EC-C0E4-F657-40BFBC48AC45}"/>
                </a:ext>
              </a:extLst>
            </p:cNvPr>
            <p:cNvGrpSpPr/>
            <p:nvPr/>
          </p:nvGrpSpPr>
          <p:grpSpPr>
            <a:xfrm>
              <a:off x="7173523" y="1303934"/>
              <a:ext cx="7140583" cy="5469212"/>
              <a:chOff x="5144977" y="1484941"/>
              <a:chExt cx="7140583" cy="5469212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67C83896-55A7-8472-F951-52FA8DD26CA2}"/>
                  </a:ext>
                </a:extLst>
              </p:cNvPr>
              <p:cNvGrpSpPr/>
              <p:nvPr/>
            </p:nvGrpSpPr>
            <p:grpSpPr>
              <a:xfrm>
                <a:off x="5144977" y="1484941"/>
                <a:ext cx="7140583" cy="5469212"/>
                <a:chOff x="5144977" y="1484941"/>
                <a:chExt cx="7140583" cy="5469212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8AE1F56F-C3A0-ADAE-A0BE-4834C7039BC1}"/>
                    </a:ext>
                  </a:extLst>
                </p:cNvPr>
                <p:cNvGrpSpPr/>
                <p:nvPr/>
              </p:nvGrpSpPr>
              <p:grpSpPr>
                <a:xfrm>
                  <a:off x="5144977" y="1484941"/>
                  <a:ext cx="7140583" cy="5469212"/>
                  <a:chOff x="5144977" y="1484941"/>
                  <a:chExt cx="7140583" cy="5469212"/>
                </a:xfrm>
              </p:grpSpPr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01D6757D-AAC9-F6DE-9F11-C34992D296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3487" t="45399" r="13277" b="22326"/>
                  <a:stretch/>
                </p:blipFill>
                <p:spPr>
                  <a:xfrm>
                    <a:off x="5144977" y="1484941"/>
                    <a:ext cx="7140583" cy="5469212"/>
                  </a:xfrm>
                  <a:prstGeom prst="rect">
                    <a:avLst/>
                  </a:prstGeom>
                </p:spPr>
              </p:pic>
              <p:sp>
                <p:nvSpPr>
                  <p:cNvPr id="44" name="타원 43">
                    <a:extLst>
                      <a:ext uri="{FF2B5EF4-FFF2-40B4-BE49-F238E27FC236}">
                        <a16:creationId xmlns:a16="http://schemas.microsoft.com/office/drawing/2014/main" id="{2FCB4EC0-5287-1FB0-F8D7-0C136E1D7238}"/>
                      </a:ext>
                    </a:extLst>
                  </p:cNvPr>
                  <p:cNvSpPr/>
                  <p:nvPr/>
                </p:nvSpPr>
                <p:spPr>
                  <a:xfrm>
                    <a:off x="5423600" y="2908759"/>
                    <a:ext cx="290489" cy="255654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rPr>
                      <a:t>1</a:t>
                    </a:r>
                    <a:endParaRPr lang="ko-KR" altLang="en-US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  <p:cxnSp>
                <p:nvCxnSpPr>
                  <p:cNvPr id="46" name="직선 연결선 45">
                    <a:extLst>
                      <a:ext uri="{FF2B5EF4-FFF2-40B4-BE49-F238E27FC236}">
                        <a16:creationId xmlns:a16="http://schemas.microsoft.com/office/drawing/2014/main" id="{770E94B7-4E57-241D-5AF4-FDEB56CAF2FA}"/>
                      </a:ext>
                    </a:extLst>
                  </p:cNvPr>
                  <p:cNvCxnSpPr>
                    <a:cxnSpLocks/>
                    <a:stCxn id="44" idx="5"/>
                  </p:cNvCxnSpPr>
                  <p:nvPr/>
                </p:nvCxnSpPr>
                <p:spPr>
                  <a:xfrm>
                    <a:off x="5671548" y="3126973"/>
                    <a:ext cx="432979" cy="160729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4B9A47FC-D1D1-A2CB-0267-BE76013B5F6C}"/>
                    </a:ext>
                  </a:extLst>
                </p:cNvPr>
                <p:cNvSpPr/>
                <p:nvPr/>
              </p:nvSpPr>
              <p:spPr>
                <a:xfrm>
                  <a:off x="5548318" y="3666779"/>
                  <a:ext cx="290489" cy="255654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rPr>
                    <a:t>3</a:t>
                  </a:r>
                  <a:endPara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82372D3-4BE4-6D5A-7191-4676CB5BD9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38807" y="3427727"/>
                  <a:ext cx="1042867" cy="311318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F994618-041D-DF07-8CEA-C7902E915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890" b="91209" l="9375" r="89583">
                            <a14:foregroundMark x1="52083" y1="85714" x2="52083" y2="85714"/>
                            <a14:foregroundMark x1="53125" y1="91209" x2="53125" y2="91209"/>
                            <a14:foregroundMark x1="48958" y1="90110" x2="48958" y2="90110"/>
                            <a14:foregroundMark x1="43750" y1="86813" x2="43750" y2="86813"/>
                            <a14:foregroundMark x1="39583" y1="86813" x2="39583" y2="8681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03726" y="5501421"/>
                <a:ext cx="435081" cy="412421"/>
              </a:xfrm>
              <a:prstGeom prst="rect">
                <a:avLst/>
              </a:prstGeom>
            </p:spPr>
          </p:pic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94568B3C-33BC-253F-9FC0-F47BAB166626}"/>
                  </a:ext>
                </a:extLst>
              </p:cNvPr>
              <p:cNvSpPr/>
              <p:nvPr/>
            </p:nvSpPr>
            <p:spPr>
              <a:xfrm>
                <a:off x="5368309" y="5357518"/>
                <a:ext cx="290489" cy="25565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4</a:t>
                </a:r>
                <a:endPara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DBD035A-09FA-66A3-1177-27E301404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01" b="92079" l="9474" r="89474">
                          <a14:foregroundMark x1="54737" y1="92079" x2="54737" y2="920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10419" y="5270276"/>
              <a:ext cx="435081" cy="462559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C0E192A-45DB-C235-4CEA-8AE761F15300}"/>
              </a:ext>
            </a:extLst>
          </p:cNvPr>
          <p:cNvGrpSpPr/>
          <p:nvPr/>
        </p:nvGrpSpPr>
        <p:grpSpPr>
          <a:xfrm>
            <a:off x="5703920" y="1190547"/>
            <a:ext cx="1737178" cy="3967895"/>
            <a:chOff x="5457217" y="1668998"/>
            <a:chExt cx="1737178" cy="396789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36523FD-5F6C-D23B-2985-C79B067EE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41" b="1147"/>
            <a:stretch/>
          </p:blipFill>
          <p:spPr>
            <a:xfrm>
              <a:off x="5457217" y="1668998"/>
              <a:ext cx="1737178" cy="3457480"/>
            </a:xfrm>
            <a:prstGeom prst="rect">
              <a:avLst/>
            </a:prstGeom>
          </p:spPr>
        </p:pic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AC9E1BB-2851-7680-1ACB-E2805E3299F1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 flipH="1">
              <a:off x="5571610" y="5126478"/>
              <a:ext cx="754196" cy="510415"/>
            </a:xfrm>
            <a:prstGeom prst="line">
              <a:avLst/>
            </a:prstGeom>
            <a:ln w="2222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9D950AD-E746-FC19-836A-B8ED18667CB1}"/>
                </a:ext>
              </a:extLst>
            </p:cNvPr>
            <p:cNvSpPr/>
            <p:nvPr/>
          </p:nvSpPr>
          <p:spPr>
            <a:xfrm>
              <a:off x="6776591" y="1760620"/>
              <a:ext cx="290489" cy="25565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9E759A85-FF18-BB48-D440-D73DD3C88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77092" y="2138182"/>
              <a:ext cx="592537" cy="714347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B2A2E68A-A75E-4ED6-1CDF-686D7D520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77091" y="3506350"/>
              <a:ext cx="535993" cy="714347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CB743222-0067-FC65-AC13-0838754ED5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61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-1" y="-1"/>
            <a:ext cx="12192001" cy="692400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웹 페이지 구성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[5]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차량보기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.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필터검색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14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AEE690-1865-6B9D-66EF-53BBEB4BE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749071"/>
              </p:ext>
            </p:extLst>
          </p:nvPr>
        </p:nvGraphicFramePr>
        <p:xfrm>
          <a:off x="7467599" y="1177396"/>
          <a:ext cx="4688540" cy="2695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4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39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DESIGN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필터검색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모달창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상세조건 검색 버튼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초기화 버튼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A36C9D-947E-1804-F5CC-800201FAC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323064"/>
              </p:ext>
            </p:extLst>
          </p:nvPr>
        </p:nvGraphicFramePr>
        <p:xfrm>
          <a:off x="7467601" y="3872754"/>
          <a:ext cx="4688538" cy="290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9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27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DEVELOP 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2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모달창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 활성화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검색 후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검색조건 유지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모든 값 초기 상태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2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7C8B0FA7-C992-291D-2421-8187E0599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148" y="1363308"/>
            <a:ext cx="2065199" cy="522777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4A5A448-B3E1-303E-EEAF-E4190561DA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3"/>
          <a:stretch/>
        </p:blipFill>
        <p:spPr>
          <a:xfrm>
            <a:off x="4955637" y="1363308"/>
            <a:ext cx="1990233" cy="522777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267024-70F4-0FCE-193C-DDBBB8E16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0" b="91209" l="9375" r="89583">
                        <a14:foregroundMark x1="52083" y1="85714" x2="52083" y2="85714"/>
                        <a14:foregroundMark x1="53125" y1="91209" x2="53125" y2="91209"/>
                        <a14:foregroundMark x1="48958" y1="90110" x2="48958" y2="90110"/>
                        <a14:foregroundMark x1="43750" y1="86813" x2="43750" y2="86813"/>
                        <a14:foregroundMark x1="39583" y1="86813" x2="39583" y2="868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628" y="5920020"/>
            <a:ext cx="435081" cy="412421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C1FCA08-DA56-3131-6414-E458CD3980A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833120" y="3977195"/>
            <a:ext cx="1968028" cy="2076168"/>
          </a:xfrm>
          <a:prstGeom prst="line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170A22B2-2F67-FEC0-B00E-17F0DF98A9C1}"/>
              </a:ext>
            </a:extLst>
          </p:cNvPr>
          <p:cNvSpPr/>
          <p:nvPr/>
        </p:nvSpPr>
        <p:spPr>
          <a:xfrm>
            <a:off x="397068" y="5838096"/>
            <a:ext cx="290489" cy="25565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81CC0F9-08BA-498A-6157-39FCD99A0A0A}"/>
              </a:ext>
            </a:extLst>
          </p:cNvPr>
          <p:cNvSpPr/>
          <p:nvPr/>
        </p:nvSpPr>
        <p:spPr>
          <a:xfrm>
            <a:off x="4919779" y="5239038"/>
            <a:ext cx="290489" cy="25565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B7735EC-B1BB-D065-0F11-9D2FD6936056}"/>
              </a:ext>
            </a:extLst>
          </p:cNvPr>
          <p:cNvSpPr/>
          <p:nvPr/>
        </p:nvSpPr>
        <p:spPr>
          <a:xfrm>
            <a:off x="4919779" y="5838096"/>
            <a:ext cx="290489" cy="25565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B4FFCB-143A-7494-2FF9-E140BF725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3269" y="0"/>
            <a:ext cx="1538728" cy="62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8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-1" y="-1"/>
            <a:ext cx="12192001" cy="692400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웹 페이지 구성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[6]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차량 상세보기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15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AEE690-1865-6B9D-66EF-53BBEB4BE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972632"/>
              </p:ext>
            </p:extLst>
          </p:nvPr>
        </p:nvGraphicFramePr>
        <p:xfrm>
          <a:off x="7467599" y="1177396"/>
          <a:ext cx="4688540" cy="2695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4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39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DESIGN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12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찜하기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 버튼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주요사항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/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딜러의 한마디 버튼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VARCHAR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로고 버튼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뒤로가기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메인으로가기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 버튼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A36C9D-947E-1804-F5CC-800201FAC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9698"/>
              </p:ext>
            </p:extLst>
          </p:nvPr>
        </p:nvGraphicFramePr>
        <p:xfrm>
          <a:off x="7467601" y="3872754"/>
          <a:ext cx="4688538" cy="290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9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27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DEVELOP 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2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해당 상품 찜목록에 추가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차량 정보 또는 딜러의 멘트 출력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메인 화면으로 이동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전 페이지로 이동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또는 메인 화면으로 이동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2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EAB4FFCB-143A-7494-2FF9-E140BF725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0"/>
            <a:ext cx="1538728" cy="62158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D90D089-6E4E-437A-3D63-1FD7554B1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56" t="14885" r="14477" b="52178"/>
          <a:stretch/>
        </p:blipFill>
        <p:spPr>
          <a:xfrm>
            <a:off x="293461" y="1507329"/>
            <a:ext cx="3874644" cy="453796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7D3F326F-B2C0-5202-E24B-C0FE64C29B3A}"/>
              </a:ext>
            </a:extLst>
          </p:cNvPr>
          <p:cNvSpPr/>
          <p:nvPr/>
        </p:nvSpPr>
        <p:spPr>
          <a:xfrm>
            <a:off x="2800026" y="3826333"/>
            <a:ext cx="290489" cy="25565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E067CB4-2A83-FBE0-B936-EB343031D53D}"/>
              </a:ext>
            </a:extLst>
          </p:cNvPr>
          <p:cNvSpPr/>
          <p:nvPr/>
        </p:nvSpPr>
        <p:spPr>
          <a:xfrm>
            <a:off x="1620534" y="4579820"/>
            <a:ext cx="290489" cy="25565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8FCD2EC-4E33-2FCC-8FFA-9FDAC84EC23B}"/>
              </a:ext>
            </a:extLst>
          </p:cNvPr>
          <p:cNvGrpSpPr/>
          <p:nvPr/>
        </p:nvGrpSpPr>
        <p:grpSpPr>
          <a:xfrm>
            <a:off x="4040371" y="1742649"/>
            <a:ext cx="3290804" cy="4137155"/>
            <a:chOff x="4040371" y="1742649"/>
            <a:chExt cx="3290804" cy="413715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09C54C6-1802-902B-D8F5-507C5F91E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938" t="48526" r="14624" b="17168"/>
            <a:stretch/>
          </p:blipFill>
          <p:spPr>
            <a:xfrm>
              <a:off x="4040371" y="1742649"/>
              <a:ext cx="3290804" cy="4137155"/>
            </a:xfrm>
            <a:prstGeom prst="rect">
              <a:avLst/>
            </a:prstGeom>
          </p:spPr>
        </p:pic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B7735EC-B1BB-D065-0F11-9D2FD6936056}"/>
                </a:ext>
              </a:extLst>
            </p:cNvPr>
            <p:cNvSpPr/>
            <p:nvPr/>
          </p:nvSpPr>
          <p:spPr>
            <a:xfrm>
              <a:off x="5210518" y="4835474"/>
              <a:ext cx="290489" cy="25565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9604874-0D1F-37FC-AF03-9990ECA3E9BE}"/>
                </a:ext>
              </a:extLst>
            </p:cNvPr>
            <p:cNvSpPr/>
            <p:nvPr/>
          </p:nvSpPr>
          <p:spPr>
            <a:xfrm>
              <a:off x="4900797" y="5443685"/>
              <a:ext cx="241675" cy="21269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364D252-1BE6-F0FD-91EA-4A31819898A5}"/>
              </a:ext>
            </a:extLst>
          </p:cNvPr>
          <p:cNvCxnSpPr>
            <a:cxnSpLocks/>
          </p:cNvCxnSpPr>
          <p:nvPr/>
        </p:nvCxnSpPr>
        <p:spPr>
          <a:xfrm>
            <a:off x="4168105" y="1410504"/>
            <a:ext cx="0" cy="5342966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87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-1" y="-1"/>
            <a:ext cx="12192001" cy="692400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웹 페이지 구성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[6]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문의 게시판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16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AEE690-1865-6B9D-66EF-53BBEB4BE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309657"/>
              </p:ext>
            </p:extLst>
          </p:nvPr>
        </p:nvGraphicFramePr>
        <p:xfrm>
          <a:off x="7467599" y="1177396"/>
          <a:ext cx="4688540" cy="2695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4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39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DESIGN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검색 버튼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문의 글 더 보기 버튼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VARCHAR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로고 버튼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지점 위치 조회 버튼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7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A36C9D-947E-1804-F5CC-800201FAC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137911"/>
              </p:ext>
            </p:extLst>
          </p:nvPr>
        </p:nvGraphicFramePr>
        <p:xfrm>
          <a:off x="7467601" y="3872754"/>
          <a:ext cx="4688538" cy="290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9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27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DEVELOP 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2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제목으로 문의 글 조회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개 초과 시 더 보기 버튼 활성화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해당 지점 상세 주소 출력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해당 지점의 위치로 마커 이동</a:t>
                      </a: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2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EAB4FFCB-143A-7494-2FF9-E140BF725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0"/>
            <a:ext cx="1538728" cy="62158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14CD96B-4C95-2E3E-94BB-A33BE1562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15" t="18462" r="9616" b="44818"/>
          <a:stretch/>
        </p:blipFill>
        <p:spPr>
          <a:xfrm>
            <a:off x="199894" y="1740584"/>
            <a:ext cx="4393680" cy="422533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FF171E5-8DC9-34DA-AB00-B4B6A4DE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04" t="57685" r="16041" b="20996"/>
          <a:stretch/>
        </p:blipFill>
        <p:spPr>
          <a:xfrm>
            <a:off x="4230356" y="1794053"/>
            <a:ext cx="3099297" cy="2004224"/>
          </a:xfrm>
          <a:prstGeom prst="rect">
            <a:avLst/>
          </a:prstGeom>
        </p:spPr>
      </p:pic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0C347EF-0A56-E02F-A927-5DD13FD44ACF}"/>
              </a:ext>
            </a:extLst>
          </p:cNvPr>
          <p:cNvCxnSpPr>
            <a:cxnSpLocks/>
          </p:cNvCxnSpPr>
          <p:nvPr/>
        </p:nvCxnSpPr>
        <p:spPr>
          <a:xfrm>
            <a:off x="4230356" y="1431770"/>
            <a:ext cx="0" cy="5342966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B28553DA-B4F7-4237-53B0-AEE803AB48AD}"/>
              </a:ext>
            </a:extLst>
          </p:cNvPr>
          <p:cNvSpPr/>
          <p:nvPr/>
        </p:nvSpPr>
        <p:spPr>
          <a:xfrm>
            <a:off x="3623547" y="3798277"/>
            <a:ext cx="290489" cy="25565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C3E9F47-8316-D723-7FB1-B419A47E5E92}"/>
              </a:ext>
            </a:extLst>
          </p:cNvPr>
          <p:cNvSpPr/>
          <p:nvPr/>
        </p:nvSpPr>
        <p:spPr>
          <a:xfrm>
            <a:off x="1864205" y="5465140"/>
            <a:ext cx="290489" cy="25565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B7735EC-B1BB-D065-0F11-9D2FD6936056}"/>
              </a:ext>
            </a:extLst>
          </p:cNvPr>
          <p:cNvSpPr/>
          <p:nvPr/>
        </p:nvSpPr>
        <p:spPr>
          <a:xfrm>
            <a:off x="5373052" y="2427392"/>
            <a:ext cx="290489" cy="25565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42ACDE58-7456-8B5B-5498-3CD61F94B561}"/>
              </a:ext>
            </a:extLst>
          </p:cNvPr>
          <p:cNvSpPr/>
          <p:nvPr/>
        </p:nvSpPr>
        <p:spPr>
          <a:xfrm rot="16200000">
            <a:off x="5662513" y="2464905"/>
            <a:ext cx="207285" cy="2519747"/>
          </a:xfrm>
          <a:prstGeom prst="leftBrac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3C4657C-B01D-DC4D-B2D3-399B36FBAD67}"/>
              </a:ext>
            </a:extLst>
          </p:cNvPr>
          <p:cNvSpPr/>
          <p:nvPr/>
        </p:nvSpPr>
        <p:spPr>
          <a:xfrm>
            <a:off x="5645317" y="3796551"/>
            <a:ext cx="241675" cy="2126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146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11541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반응형 웹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17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48085AD-82D8-5AFC-FB2C-CB0036B5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3B4BD5F-A3C2-0F9F-E0EC-DEAB8B386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7"/>
          <a:stretch/>
        </p:blipFill>
        <p:spPr>
          <a:xfrm>
            <a:off x="598229" y="2126754"/>
            <a:ext cx="2125515" cy="376428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FDC238-32F4-65CA-830B-E77CC89BE893}"/>
              </a:ext>
            </a:extLst>
          </p:cNvPr>
          <p:cNvGrpSpPr/>
          <p:nvPr/>
        </p:nvGrpSpPr>
        <p:grpSpPr>
          <a:xfrm>
            <a:off x="3147379" y="1443018"/>
            <a:ext cx="2654019" cy="5201455"/>
            <a:chOff x="2929827" y="1443018"/>
            <a:chExt cx="2654019" cy="5201455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E68AAFA9-1120-3B78-5043-6B5BC0A75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13388" y="2088654"/>
              <a:ext cx="2126915" cy="3840480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B78E750-FDCE-7DE7-EABF-CE1CAF89E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576" r="17795" b="17152"/>
            <a:stretch/>
          </p:blipFill>
          <p:spPr>
            <a:xfrm>
              <a:off x="2929827" y="1443018"/>
              <a:ext cx="2654019" cy="5201455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B35597-D843-544E-9B21-063E0DF18871}"/>
              </a:ext>
            </a:extLst>
          </p:cNvPr>
          <p:cNvGrpSpPr/>
          <p:nvPr/>
        </p:nvGrpSpPr>
        <p:grpSpPr>
          <a:xfrm>
            <a:off x="6001296" y="1557728"/>
            <a:ext cx="5991080" cy="5201455"/>
            <a:chOff x="5819270" y="1371114"/>
            <a:chExt cx="6079268" cy="5278020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DE152F0B-9514-5AA8-FCB7-2D68C172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9270" y="1371114"/>
              <a:ext cx="6079268" cy="527802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CCDD549-E253-3CE2-C3E6-BE7906989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9702" y="1647801"/>
              <a:ext cx="5514389" cy="306832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6A410C-6171-432C-5539-ADC46CCEF5D0}"/>
              </a:ext>
            </a:extLst>
          </p:cNvPr>
          <p:cNvGrpSpPr/>
          <p:nvPr/>
        </p:nvGrpSpPr>
        <p:grpSpPr>
          <a:xfrm>
            <a:off x="293462" y="1443019"/>
            <a:ext cx="2654019" cy="5201455"/>
            <a:chOff x="293462" y="1312394"/>
            <a:chExt cx="2654019" cy="5201455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B4EE943-BFA3-4D3B-5644-16112F815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576" r="17795" b="17152"/>
            <a:stretch/>
          </p:blipFill>
          <p:spPr>
            <a:xfrm>
              <a:off x="293462" y="1312394"/>
              <a:ext cx="2654019" cy="520145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867AB3F-F08C-B0FC-7507-62D10AA4C189}"/>
                </a:ext>
              </a:extLst>
            </p:cNvPr>
            <p:cNvSpPr/>
            <p:nvPr/>
          </p:nvSpPr>
          <p:spPr>
            <a:xfrm>
              <a:off x="2361450" y="2980540"/>
              <a:ext cx="120580" cy="2009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4467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설계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18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B9201BA-F785-47D3-D63C-5ACB1CF5B201}"/>
              </a:ext>
            </a:extLst>
          </p:cNvPr>
          <p:cNvSpPr txBox="1"/>
          <p:nvPr/>
        </p:nvSpPr>
        <p:spPr>
          <a:xfrm>
            <a:off x="573067" y="1935409"/>
            <a:ext cx="3074776" cy="598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ERD</a:t>
            </a:r>
            <a:endParaRPr lang="ko-KR" altLang="en-US" sz="3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D5281C-1A5B-62F4-7BDF-FB8AAEACEBFD}"/>
              </a:ext>
            </a:extLst>
          </p:cNvPr>
          <p:cNvSpPr txBox="1"/>
          <p:nvPr/>
        </p:nvSpPr>
        <p:spPr>
          <a:xfrm>
            <a:off x="573067" y="3533263"/>
            <a:ext cx="3074776" cy="598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User Flow</a:t>
            </a:r>
            <a:endParaRPr lang="ko-KR" altLang="en-US" sz="3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85B0BA-1F63-332D-B11B-4C9EBCBED641}"/>
              </a:ext>
            </a:extLst>
          </p:cNvPr>
          <p:cNvSpPr txBox="1"/>
          <p:nvPr/>
        </p:nvSpPr>
        <p:spPr>
          <a:xfrm>
            <a:off x="573067" y="5131117"/>
            <a:ext cx="3637354" cy="598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Logic Process</a:t>
            </a:r>
            <a:endParaRPr lang="ko-KR" altLang="en-US" sz="3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48085AD-82D8-5AFC-FB2C-CB0036B5B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97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ERD</a:t>
                </a:r>
                <a:endParaRPr lang="ko-KR" altLang="en-US" sz="2800" dirty="0">
                  <a:solidFill>
                    <a:srgbClr val="44546A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19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A81F6C7-7F74-2B42-E423-68A3EE4A1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290002"/>
              </p:ext>
            </p:extLst>
          </p:nvPr>
        </p:nvGraphicFramePr>
        <p:xfrm>
          <a:off x="6775077" y="3886200"/>
          <a:ext cx="3977607" cy="2504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748">
                  <a:extLst>
                    <a:ext uri="{9D8B030D-6E8A-4147-A177-3AD203B41FA5}">
                      <a16:colId xmlns:a16="http://schemas.microsoft.com/office/drawing/2014/main" val="2581090496"/>
                    </a:ext>
                  </a:extLst>
                </a:gridCol>
                <a:gridCol w="892001">
                  <a:extLst>
                    <a:ext uri="{9D8B030D-6E8A-4147-A177-3AD203B41FA5}">
                      <a16:colId xmlns:a16="http://schemas.microsoft.com/office/drawing/2014/main" val="1552726917"/>
                    </a:ext>
                  </a:extLst>
                </a:gridCol>
                <a:gridCol w="1100116">
                  <a:extLst>
                    <a:ext uri="{9D8B030D-6E8A-4147-A177-3AD203B41FA5}">
                      <a16:colId xmlns:a16="http://schemas.microsoft.com/office/drawing/2014/main" val="1254729573"/>
                    </a:ext>
                  </a:extLst>
                </a:gridCol>
                <a:gridCol w="1030742">
                  <a:extLst>
                    <a:ext uri="{9D8B030D-6E8A-4147-A177-3AD203B41FA5}">
                      <a16:colId xmlns:a16="http://schemas.microsoft.com/office/drawing/2014/main" val="1838757728"/>
                    </a:ext>
                  </a:extLst>
                </a:gridCol>
              </a:tblGrid>
              <a:tr h="25046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CAR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830382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차량고유번호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CNUM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INT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PK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694151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차량 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CTITLE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VARCHAR(300)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50304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차량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CSUBTILE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VARCHAR(300)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053788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차량 연식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CYEAR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INT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069727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차량 연료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CFUEL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CARCHAR(20)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072197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주행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CKM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INT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648819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차량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CPRICE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INT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957193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파는 지역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CCITY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VARCHAR(20)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513342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차량 사진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CIMG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VARCHAR(500)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556534"/>
                  </a:ext>
                </a:extLst>
              </a:tr>
            </a:tbl>
          </a:graphicData>
        </a:graphic>
      </p:graphicFrame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3F13FF94-A053-FA95-82D6-3E5C89706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724306"/>
              </p:ext>
            </p:extLst>
          </p:nvPr>
        </p:nvGraphicFramePr>
        <p:xfrm>
          <a:off x="969172" y="1247517"/>
          <a:ext cx="4188745" cy="241074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69521">
                  <a:extLst>
                    <a:ext uri="{9D8B030D-6E8A-4147-A177-3AD203B41FA5}">
                      <a16:colId xmlns:a16="http://schemas.microsoft.com/office/drawing/2014/main" val="2581090496"/>
                    </a:ext>
                  </a:extLst>
                </a:gridCol>
                <a:gridCol w="1116120">
                  <a:extLst>
                    <a:ext uri="{9D8B030D-6E8A-4147-A177-3AD203B41FA5}">
                      <a16:colId xmlns:a16="http://schemas.microsoft.com/office/drawing/2014/main" val="1552726917"/>
                    </a:ext>
                  </a:extLst>
                </a:gridCol>
                <a:gridCol w="1272931">
                  <a:extLst>
                    <a:ext uri="{9D8B030D-6E8A-4147-A177-3AD203B41FA5}">
                      <a16:colId xmlns:a16="http://schemas.microsoft.com/office/drawing/2014/main" val="1254729573"/>
                    </a:ext>
                  </a:extLst>
                </a:gridCol>
                <a:gridCol w="830173">
                  <a:extLst>
                    <a:ext uri="{9D8B030D-6E8A-4147-A177-3AD203B41FA5}">
                      <a16:colId xmlns:a16="http://schemas.microsoft.com/office/drawing/2014/main" val="1838757728"/>
                    </a:ext>
                  </a:extLst>
                </a:gridCol>
              </a:tblGrid>
              <a:tr h="25046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CMEMBER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830382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아이디</a:t>
                      </a:r>
                      <a:endParaRPr lang="en-US" altLang="ko-KR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MID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VARCHAR(20)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PK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694151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MPW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VARCHAR(20)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50304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사용자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MNAME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VARCHAR(10)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053788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사용자 별명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MNICKNAME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VARCHAR(20)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069727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사용자 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MADD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VARCHAR(200)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072197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휴대폰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MPHONE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VARCHAR(20)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648819"/>
                  </a:ext>
                </a:extLst>
              </a:tr>
              <a:tr h="407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사용자 이메일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MEMAIL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VARCHAR(100)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957193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사용자 권한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MROLE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VARCHAR(20)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791432"/>
                  </a:ext>
                </a:extLst>
              </a:tr>
            </a:tbl>
          </a:graphicData>
        </a:graphic>
      </p:graphicFrame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6BF3F8DD-1106-6A50-B94B-E4CF6A7F8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226548"/>
              </p:ext>
            </p:extLst>
          </p:nvPr>
        </p:nvGraphicFramePr>
        <p:xfrm>
          <a:off x="6775077" y="1247518"/>
          <a:ext cx="4289498" cy="20037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56289">
                  <a:extLst>
                    <a:ext uri="{9D8B030D-6E8A-4147-A177-3AD203B41FA5}">
                      <a16:colId xmlns:a16="http://schemas.microsoft.com/office/drawing/2014/main" val="2581090496"/>
                    </a:ext>
                  </a:extLst>
                </a:gridCol>
                <a:gridCol w="1128789">
                  <a:extLst>
                    <a:ext uri="{9D8B030D-6E8A-4147-A177-3AD203B41FA5}">
                      <a16:colId xmlns:a16="http://schemas.microsoft.com/office/drawing/2014/main" val="1552726917"/>
                    </a:ext>
                  </a:extLst>
                </a:gridCol>
                <a:gridCol w="1099432">
                  <a:extLst>
                    <a:ext uri="{9D8B030D-6E8A-4147-A177-3AD203B41FA5}">
                      <a16:colId xmlns:a16="http://schemas.microsoft.com/office/drawing/2014/main" val="1254729573"/>
                    </a:ext>
                  </a:extLst>
                </a:gridCol>
                <a:gridCol w="1004988">
                  <a:extLst>
                    <a:ext uri="{9D8B030D-6E8A-4147-A177-3AD203B41FA5}">
                      <a16:colId xmlns:a16="http://schemas.microsoft.com/office/drawing/2014/main" val="1838757728"/>
                    </a:ext>
                  </a:extLst>
                </a:gridCol>
              </a:tblGrid>
              <a:tr h="25046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CBOARD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830382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글 고유번호</a:t>
                      </a:r>
                      <a:endParaRPr lang="en-US" altLang="ko-KR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BNUM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INT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PK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694151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사용자 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MID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VARCHAR(20)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50304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사용자 별명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MNICKNAME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VARCHAR(20)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053788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글 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BTITLE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VARCHAR(50)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069727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글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BCONTENT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VARCHAR(500)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072197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글 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BCNT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INT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DEFAULT 0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648819"/>
                  </a:ext>
                </a:extLst>
              </a:tr>
              <a:tr h="25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글 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BDATE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VARCHAR(20)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957193"/>
                  </a:ext>
                </a:extLst>
              </a:tr>
            </a:tbl>
          </a:graphicData>
        </a:graphic>
      </p:graphicFrame>
      <p:graphicFrame>
        <p:nvGraphicFramePr>
          <p:cNvPr id="26" name="표 4">
            <a:extLst>
              <a:ext uri="{FF2B5EF4-FFF2-40B4-BE49-F238E27FC236}">
                <a16:creationId xmlns:a16="http://schemas.microsoft.com/office/drawing/2014/main" id="{5AC42F3E-48CC-7107-438D-4E0899711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488663"/>
              </p:ext>
            </p:extLst>
          </p:nvPr>
        </p:nvGraphicFramePr>
        <p:xfrm>
          <a:off x="969172" y="4144234"/>
          <a:ext cx="4188743" cy="22452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05427">
                  <a:extLst>
                    <a:ext uri="{9D8B030D-6E8A-4147-A177-3AD203B41FA5}">
                      <a16:colId xmlns:a16="http://schemas.microsoft.com/office/drawing/2014/main" val="2581090496"/>
                    </a:ext>
                  </a:extLst>
                </a:gridCol>
                <a:gridCol w="939350">
                  <a:extLst>
                    <a:ext uri="{9D8B030D-6E8A-4147-A177-3AD203B41FA5}">
                      <a16:colId xmlns:a16="http://schemas.microsoft.com/office/drawing/2014/main" val="1552726917"/>
                    </a:ext>
                  </a:extLst>
                </a:gridCol>
                <a:gridCol w="1158512">
                  <a:extLst>
                    <a:ext uri="{9D8B030D-6E8A-4147-A177-3AD203B41FA5}">
                      <a16:colId xmlns:a16="http://schemas.microsoft.com/office/drawing/2014/main" val="1254729573"/>
                    </a:ext>
                  </a:extLst>
                </a:gridCol>
                <a:gridCol w="1085454">
                  <a:extLst>
                    <a:ext uri="{9D8B030D-6E8A-4147-A177-3AD203B41FA5}">
                      <a16:colId xmlns:a16="http://schemas.microsoft.com/office/drawing/2014/main" val="1838757728"/>
                    </a:ext>
                  </a:extLst>
                </a:gridCol>
              </a:tblGrid>
              <a:tr h="33633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CREPLY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830382"/>
                  </a:ext>
                </a:extLst>
              </a:tr>
              <a:tr h="336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답글 고유번호</a:t>
                      </a:r>
                      <a:endParaRPr lang="en-US" altLang="ko-KR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RID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INT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PK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694151"/>
                  </a:ext>
                </a:extLst>
              </a:tr>
              <a:tr h="336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사용자 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MID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VARCHAR(10)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50304"/>
                  </a:ext>
                </a:extLst>
              </a:tr>
              <a:tr h="336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글 고유번호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BNUM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INT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053788"/>
                  </a:ext>
                </a:extLst>
              </a:tr>
              <a:tr h="336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답글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CMSG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VARCHAR(500)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NOT NULL</a:t>
                      </a:r>
                      <a:endParaRPr lang="ko-KR" altLang="en-US" sz="10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069727"/>
                  </a:ext>
                </a:extLst>
              </a:tr>
              <a:tr h="563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제약조건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CONSTRAINT CBOARD_CREPLY FOREIGN KEY(BNUM) REFERENCES CBOARD(BNUM) ON DELETE CASCADE</a:t>
                      </a:r>
                      <a:endParaRPr lang="ko-KR" altLang="en-US" sz="1000" b="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072197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CCA455C-A001-C051-0518-5BBCBA758771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5157917" y="2249386"/>
            <a:ext cx="1617160" cy="20350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DA28B5F-C28D-CFAF-308D-661205226681}"/>
              </a:ext>
            </a:extLst>
          </p:cNvPr>
          <p:cNvCxnSpPr>
            <a:cxnSpLocks/>
            <a:stCxn id="23" idx="3"/>
            <a:endCxn id="26" idx="3"/>
          </p:cNvCxnSpPr>
          <p:nvPr/>
        </p:nvCxnSpPr>
        <p:spPr>
          <a:xfrm flipH="1">
            <a:off x="5157915" y="2452889"/>
            <a:ext cx="2" cy="2813950"/>
          </a:xfrm>
          <a:prstGeom prst="curvedConnector3">
            <a:avLst>
              <a:gd name="adj1" fmla="val -1143000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7F22746-8F33-6D24-C0F4-392355143616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flipH="1">
            <a:off x="5157915" y="2249386"/>
            <a:ext cx="1617162" cy="301745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49866FF3-AC54-B559-0141-2D232ED6B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0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0261"/>
            <a:ext cx="12192000" cy="6842034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목차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2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40" name="텍스트 개체 틀 15">
            <a:extLst>
              <a:ext uri="{FF2B5EF4-FFF2-40B4-BE49-F238E27FC236}">
                <a16:creationId xmlns:a16="http://schemas.microsoft.com/office/drawing/2014/main" id="{709D4766-E2D7-12C9-0CD8-565E32E0B7D3}"/>
              </a:ext>
            </a:extLst>
          </p:cNvPr>
          <p:cNvSpPr txBox="1">
            <a:spLocks/>
          </p:cNvSpPr>
          <p:nvPr/>
        </p:nvSpPr>
        <p:spPr>
          <a:xfrm>
            <a:off x="1318902" y="4731798"/>
            <a:ext cx="976133" cy="484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시연</a:t>
            </a:r>
          </a:p>
        </p:txBody>
      </p:sp>
      <p:sp>
        <p:nvSpPr>
          <p:cNvPr id="41" name="사각형: 둥근 모서리 21">
            <a:extLst>
              <a:ext uri="{FF2B5EF4-FFF2-40B4-BE49-F238E27FC236}">
                <a16:creationId xmlns:a16="http://schemas.microsoft.com/office/drawing/2014/main" id="{A2AD157D-25C7-4B4F-6DB7-5874D284ECD9}"/>
              </a:ext>
            </a:extLst>
          </p:cNvPr>
          <p:cNvSpPr/>
          <p:nvPr/>
        </p:nvSpPr>
        <p:spPr>
          <a:xfrm>
            <a:off x="536043" y="1471895"/>
            <a:ext cx="737170" cy="666572"/>
          </a:xfrm>
          <a:prstGeom prst="roundRect">
            <a:avLst/>
          </a:prstGeom>
          <a:solidFill>
            <a:srgbClr val="0388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sz="3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2" name="사각형: 둥근 모서리 22">
            <a:extLst>
              <a:ext uri="{FF2B5EF4-FFF2-40B4-BE49-F238E27FC236}">
                <a16:creationId xmlns:a16="http://schemas.microsoft.com/office/drawing/2014/main" id="{28E95FC2-9E0D-32CB-9F92-801B75049648}"/>
              </a:ext>
            </a:extLst>
          </p:cNvPr>
          <p:cNvSpPr/>
          <p:nvPr/>
        </p:nvSpPr>
        <p:spPr>
          <a:xfrm>
            <a:off x="544679" y="2532359"/>
            <a:ext cx="737170" cy="666572"/>
          </a:xfrm>
          <a:prstGeom prst="roundRect">
            <a:avLst/>
          </a:prstGeom>
          <a:solidFill>
            <a:srgbClr val="0388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sz="4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3" name="사각형: 둥근 모서리 23">
            <a:extLst>
              <a:ext uri="{FF2B5EF4-FFF2-40B4-BE49-F238E27FC236}">
                <a16:creationId xmlns:a16="http://schemas.microsoft.com/office/drawing/2014/main" id="{3415A947-DFCB-BC51-9D57-288352109597}"/>
              </a:ext>
            </a:extLst>
          </p:cNvPr>
          <p:cNvSpPr/>
          <p:nvPr/>
        </p:nvSpPr>
        <p:spPr>
          <a:xfrm>
            <a:off x="544675" y="3622964"/>
            <a:ext cx="737170" cy="666572"/>
          </a:xfrm>
          <a:prstGeom prst="roundRect">
            <a:avLst/>
          </a:prstGeom>
          <a:solidFill>
            <a:srgbClr val="0388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endParaRPr lang="ko-KR" altLang="en-US" sz="4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4" name="사각형: 둥근 모서리 30">
            <a:extLst>
              <a:ext uri="{FF2B5EF4-FFF2-40B4-BE49-F238E27FC236}">
                <a16:creationId xmlns:a16="http://schemas.microsoft.com/office/drawing/2014/main" id="{F0358AF7-764C-0035-5AE4-E453E77F66BD}"/>
              </a:ext>
            </a:extLst>
          </p:cNvPr>
          <p:cNvSpPr/>
          <p:nvPr/>
        </p:nvSpPr>
        <p:spPr>
          <a:xfrm>
            <a:off x="544676" y="4633628"/>
            <a:ext cx="737170" cy="666572"/>
          </a:xfrm>
          <a:prstGeom prst="roundRect">
            <a:avLst/>
          </a:prstGeom>
          <a:solidFill>
            <a:srgbClr val="0388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ko-KR" altLang="en-US" sz="4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5" name="사각형: 둥근 모서리 31">
            <a:extLst>
              <a:ext uri="{FF2B5EF4-FFF2-40B4-BE49-F238E27FC236}">
                <a16:creationId xmlns:a16="http://schemas.microsoft.com/office/drawing/2014/main" id="{6B3411D7-5110-28E4-41BD-DEA9F0FB2E16}"/>
              </a:ext>
            </a:extLst>
          </p:cNvPr>
          <p:cNvSpPr/>
          <p:nvPr/>
        </p:nvSpPr>
        <p:spPr>
          <a:xfrm>
            <a:off x="552488" y="5647660"/>
            <a:ext cx="737170" cy="666572"/>
          </a:xfrm>
          <a:prstGeom prst="roundRect">
            <a:avLst/>
          </a:prstGeom>
          <a:solidFill>
            <a:srgbClr val="0388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endParaRPr lang="ko-KR" altLang="en-US" sz="4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6" name="텍스트 개체 틀 15">
            <a:extLst>
              <a:ext uri="{FF2B5EF4-FFF2-40B4-BE49-F238E27FC236}">
                <a16:creationId xmlns:a16="http://schemas.microsoft.com/office/drawing/2014/main" id="{286BC2EF-4FE2-D296-77D1-ADCEDC5843FC}"/>
              </a:ext>
            </a:extLst>
          </p:cNvPr>
          <p:cNvSpPr txBox="1">
            <a:spLocks/>
          </p:cNvSpPr>
          <p:nvPr/>
        </p:nvSpPr>
        <p:spPr>
          <a:xfrm>
            <a:off x="1317082" y="2593578"/>
            <a:ext cx="1075842" cy="612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설계</a:t>
            </a:r>
          </a:p>
        </p:txBody>
      </p:sp>
      <p:sp>
        <p:nvSpPr>
          <p:cNvPr id="47" name="텍스트 개체 틀 15">
            <a:extLst>
              <a:ext uri="{FF2B5EF4-FFF2-40B4-BE49-F238E27FC236}">
                <a16:creationId xmlns:a16="http://schemas.microsoft.com/office/drawing/2014/main" id="{590DAA0C-B187-84F3-8B77-C9121B6A118D}"/>
              </a:ext>
            </a:extLst>
          </p:cNvPr>
          <p:cNvSpPr txBox="1">
            <a:spLocks/>
          </p:cNvSpPr>
          <p:nvPr/>
        </p:nvSpPr>
        <p:spPr>
          <a:xfrm>
            <a:off x="1318902" y="3670817"/>
            <a:ext cx="1019261" cy="565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기능</a:t>
            </a:r>
          </a:p>
        </p:txBody>
      </p:sp>
      <p:sp>
        <p:nvSpPr>
          <p:cNvPr id="63" name="텍스트 개체 틀 15">
            <a:extLst>
              <a:ext uri="{FF2B5EF4-FFF2-40B4-BE49-F238E27FC236}">
                <a16:creationId xmlns:a16="http://schemas.microsoft.com/office/drawing/2014/main" id="{A945BFEA-00FB-39F7-2B19-1225B5ADDF0A}"/>
              </a:ext>
            </a:extLst>
          </p:cNvPr>
          <p:cNvSpPr txBox="1">
            <a:spLocks/>
          </p:cNvSpPr>
          <p:nvPr/>
        </p:nvSpPr>
        <p:spPr>
          <a:xfrm>
            <a:off x="1318903" y="1561169"/>
            <a:ext cx="2389738" cy="494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프로젝트 개요</a:t>
            </a:r>
          </a:p>
        </p:txBody>
      </p:sp>
      <p:sp>
        <p:nvSpPr>
          <p:cNvPr id="64" name="텍스트 개체 틀 15">
            <a:extLst>
              <a:ext uri="{FF2B5EF4-FFF2-40B4-BE49-F238E27FC236}">
                <a16:creationId xmlns:a16="http://schemas.microsoft.com/office/drawing/2014/main" id="{86D11D5D-20E9-17DF-65B2-01AD56F9598A}"/>
              </a:ext>
            </a:extLst>
          </p:cNvPr>
          <p:cNvSpPr txBox="1">
            <a:spLocks/>
          </p:cNvSpPr>
          <p:nvPr/>
        </p:nvSpPr>
        <p:spPr>
          <a:xfrm>
            <a:off x="1318902" y="5712190"/>
            <a:ext cx="1271564" cy="537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마무리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2A766F-50B3-F1ED-C141-1E80A2575BAB}"/>
              </a:ext>
            </a:extLst>
          </p:cNvPr>
          <p:cNvSpPr txBox="1"/>
          <p:nvPr/>
        </p:nvSpPr>
        <p:spPr>
          <a:xfrm>
            <a:off x="1289658" y="2137087"/>
            <a:ext cx="5712370" cy="3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 개요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역할 분담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개발환경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일정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버전관리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웹 페이지 구성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E865EC-7A7E-095A-A21B-E8830EF053B9}"/>
              </a:ext>
            </a:extLst>
          </p:cNvPr>
          <p:cNvSpPr txBox="1"/>
          <p:nvPr/>
        </p:nvSpPr>
        <p:spPr>
          <a:xfrm>
            <a:off x="1297610" y="3219227"/>
            <a:ext cx="3386962" cy="3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ERD, </a:t>
            </a:r>
            <a:r>
              <a:rPr lang="en-US" altLang="ko-KR" sz="16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UserFlow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sz="16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LogicProcess</a:t>
            </a:r>
            <a:endParaRPr lang="ko-KR" altLang="en-US" sz="16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5CC65B0-64F7-989B-C093-F3A331C955CB}"/>
              </a:ext>
            </a:extLst>
          </p:cNvPr>
          <p:cNvSpPr txBox="1"/>
          <p:nvPr/>
        </p:nvSpPr>
        <p:spPr>
          <a:xfrm>
            <a:off x="1318902" y="4284393"/>
            <a:ext cx="4208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주요기능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설명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), API, Plugin </a:t>
            </a:r>
            <a:endParaRPr lang="ko-KR" altLang="en-US" sz="16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8A8A17-3A72-EDEF-1D0B-A28140EE9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1339"/>
            <a:ext cx="1538728" cy="6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9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User Flow</a:t>
                </a:r>
                <a:endParaRPr lang="ko-KR" altLang="en-US" sz="2800" dirty="0">
                  <a:solidFill>
                    <a:srgbClr val="44546A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20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EDCAF2A3-8ADD-C5D1-B72E-A36F4C4C777C}"/>
              </a:ext>
            </a:extLst>
          </p:cNvPr>
          <p:cNvSpPr/>
          <p:nvPr/>
        </p:nvSpPr>
        <p:spPr>
          <a:xfrm>
            <a:off x="5852832" y="1381588"/>
            <a:ext cx="815445" cy="189695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메인화면</a:t>
            </a:r>
            <a:endParaRPr lang="ko-KR" altLang="en-US" sz="1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EE05A221-A8F3-AD3A-03AC-4C2E333636FD}"/>
              </a:ext>
            </a:extLst>
          </p:cNvPr>
          <p:cNvSpPr/>
          <p:nvPr/>
        </p:nvSpPr>
        <p:spPr>
          <a:xfrm>
            <a:off x="5852832" y="1814365"/>
            <a:ext cx="815445" cy="189695"/>
          </a:xfrm>
          <a:prstGeom prst="flowChartTerminator">
            <a:avLst/>
          </a:prstGeom>
          <a:solidFill>
            <a:srgbClr val="96F4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로그인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D8F4301-8AEB-02A5-F262-2F59293C5551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>
            <a:off x="6260555" y="1571283"/>
            <a:ext cx="0" cy="243082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9">
            <a:extLst>
              <a:ext uri="{FF2B5EF4-FFF2-40B4-BE49-F238E27FC236}">
                <a16:creationId xmlns:a16="http://schemas.microsoft.com/office/drawing/2014/main" id="{BA471BA5-66E2-1DD7-1111-B3F4448348AB}"/>
              </a:ext>
            </a:extLst>
          </p:cNvPr>
          <p:cNvCxnSpPr>
            <a:cxnSpLocks/>
            <a:stCxn id="13" idx="1"/>
            <a:endCxn id="20" idx="3"/>
          </p:cNvCxnSpPr>
          <p:nvPr/>
        </p:nvCxnSpPr>
        <p:spPr>
          <a:xfrm rot="10800000">
            <a:off x="4829412" y="1516279"/>
            <a:ext cx="1023421" cy="392935"/>
          </a:xfrm>
          <a:prstGeom prst="bentConnector3">
            <a:avLst>
              <a:gd name="adj1" fmla="val 50000"/>
            </a:avLst>
          </a:prstGeom>
          <a:ln w="47625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B9CBD4-66F1-5A13-C666-9C6A8C9DAE86}"/>
              </a:ext>
            </a:extLst>
          </p:cNvPr>
          <p:cNvSpPr/>
          <p:nvPr/>
        </p:nvSpPr>
        <p:spPr>
          <a:xfrm>
            <a:off x="4013967" y="1421430"/>
            <a:ext cx="815444" cy="189695"/>
          </a:xfrm>
          <a:prstGeom prst="roundRect">
            <a:avLst/>
          </a:prstGeom>
          <a:solidFill>
            <a:srgbClr val="96F4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회원가입</a:t>
            </a:r>
          </a:p>
        </p:txBody>
      </p:sp>
      <p:cxnSp>
        <p:nvCxnSpPr>
          <p:cNvPr id="22" name="직선 화살표 연결선 26">
            <a:extLst>
              <a:ext uri="{FF2B5EF4-FFF2-40B4-BE49-F238E27FC236}">
                <a16:creationId xmlns:a16="http://schemas.microsoft.com/office/drawing/2014/main" id="{0FEAE40A-1B5D-51DB-423F-1EE488A88064}"/>
              </a:ext>
            </a:extLst>
          </p:cNvPr>
          <p:cNvCxnSpPr>
            <a:cxnSpLocks/>
            <a:stCxn id="5" idx="3"/>
            <a:endCxn id="23" idx="0"/>
          </p:cNvCxnSpPr>
          <p:nvPr/>
        </p:nvCxnSpPr>
        <p:spPr>
          <a:xfrm>
            <a:off x="6668277" y="1476436"/>
            <a:ext cx="1114336" cy="271096"/>
          </a:xfrm>
          <a:prstGeom prst="bentConnector2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2096D7D-170C-56B7-8535-8015642FE7A1}"/>
              </a:ext>
            </a:extLst>
          </p:cNvPr>
          <p:cNvSpPr/>
          <p:nvPr/>
        </p:nvSpPr>
        <p:spPr>
          <a:xfrm>
            <a:off x="7374891" y="1747532"/>
            <a:ext cx="815444" cy="189695"/>
          </a:xfrm>
          <a:prstGeom prst="roundRect">
            <a:avLst/>
          </a:prstGeom>
          <a:solidFill>
            <a:srgbClr val="F2F5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비회원</a:t>
            </a:r>
          </a:p>
        </p:txBody>
      </p:sp>
      <p:cxnSp>
        <p:nvCxnSpPr>
          <p:cNvPr id="25" name="직선 화살표 연결선 32">
            <a:extLst>
              <a:ext uri="{FF2B5EF4-FFF2-40B4-BE49-F238E27FC236}">
                <a16:creationId xmlns:a16="http://schemas.microsoft.com/office/drawing/2014/main" id="{A3728427-8C07-34EE-62FA-7444AC1306F5}"/>
              </a:ext>
            </a:extLst>
          </p:cNvPr>
          <p:cNvCxnSpPr>
            <a:cxnSpLocks/>
            <a:stCxn id="23" idx="2"/>
            <a:endCxn id="85" idx="1"/>
          </p:cNvCxnSpPr>
          <p:nvPr/>
        </p:nvCxnSpPr>
        <p:spPr>
          <a:xfrm rot="16200000" flipH="1">
            <a:off x="6381703" y="3338137"/>
            <a:ext cx="4029635" cy="1227814"/>
          </a:xfrm>
          <a:prstGeom prst="bentConnector2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35">
            <a:extLst>
              <a:ext uri="{FF2B5EF4-FFF2-40B4-BE49-F238E27FC236}">
                <a16:creationId xmlns:a16="http://schemas.microsoft.com/office/drawing/2014/main" id="{076A48AF-AD3D-BCCB-762A-A49DEF9CF2DB}"/>
              </a:ext>
            </a:extLst>
          </p:cNvPr>
          <p:cNvCxnSpPr>
            <a:cxnSpLocks/>
            <a:stCxn id="13" idx="2"/>
            <a:endCxn id="64" idx="3"/>
          </p:cNvCxnSpPr>
          <p:nvPr/>
        </p:nvCxnSpPr>
        <p:spPr>
          <a:xfrm rot="5400000">
            <a:off x="3887264" y="3584729"/>
            <a:ext cx="3953961" cy="792622"/>
          </a:xfrm>
          <a:prstGeom prst="bentConnector2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83285B3-2F64-A7B8-CE25-05CEC90AAE59}"/>
              </a:ext>
            </a:extLst>
          </p:cNvPr>
          <p:cNvCxnSpPr>
            <a:cxnSpLocks/>
            <a:endCxn id="38" idx="3"/>
          </p:cNvCxnSpPr>
          <p:nvPr/>
        </p:nvCxnSpPr>
        <p:spPr>
          <a:xfrm flipH="1">
            <a:off x="4844993" y="2346969"/>
            <a:ext cx="1415561" cy="2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BE98C2C-C89D-1CD8-2264-2B0301FEFAF2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4891572" y="2958403"/>
            <a:ext cx="1361233" cy="0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849F63E-9BD6-3F9E-E848-5537ECD29921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5417928" y="4017899"/>
            <a:ext cx="832911" cy="5716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0B32AA0-E66E-8696-56F7-7FE4FBC2E17A}"/>
              </a:ext>
            </a:extLst>
          </p:cNvPr>
          <p:cNvCxnSpPr>
            <a:cxnSpLocks/>
            <a:endCxn id="57" idx="3"/>
          </p:cNvCxnSpPr>
          <p:nvPr/>
        </p:nvCxnSpPr>
        <p:spPr>
          <a:xfrm flipH="1">
            <a:off x="5619969" y="5136561"/>
            <a:ext cx="632836" cy="0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2B5219B-B743-1F9F-4A9C-6A3EB25CE8BE}"/>
              </a:ext>
            </a:extLst>
          </p:cNvPr>
          <p:cNvSpPr/>
          <p:nvPr/>
        </p:nvSpPr>
        <p:spPr>
          <a:xfrm>
            <a:off x="4029549" y="2252123"/>
            <a:ext cx="815444" cy="189695"/>
          </a:xfrm>
          <a:prstGeom prst="roundRect">
            <a:avLst/>
          </a:prstGeom>
          <a:solidFill>
            <a:srgbClr val="96F4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메인화면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21401EB-852F-000A-9FDF-74A48D737E8D}"/>
              </a:ext>
            </a:extLst>
          </p:cNvPr>
          <p:cNvSpPr/>
          <p:nvPr/>
        </p:nvSpPr>
        <p:spPr>
          <a:xfrm>
            <a:off x="4076128" y="2863555"/>
            <a:ext cx="815444" cy="189695"/>
          </a:xfrm>
          <a:prstGeom prst="roundRect">
            <a:avLst/>
          </a:prstGeom>
          <a:solidFill>
            <a:srgbClr val="96F4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문의 게시판</a:t>
            </a:r>
          </a:p>
        </p:txBody>
      </p:sp>
      <p:cxnSp>
        <p:nvCxnSpPr>
          <p:cNvPr id="40" name="직선 화살표 연결선 72">
            <a:extLst>
              <a:ext uri="{FF2B5EF4-FFF2-40B4-BE49-F238E27FC236}">
                <a16:creationId xmlns:a16="http://schemas.microsoft.com/office/drawing/2014/main" id="{77F3A8BD-75AB-3291-7189-CCDB678691A4}"/>
              </a:ext>
            </a:extLst>
          </p:cNvPr>
          <p:cNvCxnSpPr>
            <a:cxnSpLocks/>
            <a:stCxn id="39" idx="1"/>
            <a:endCxn id="41" idx="3"/>
          </p:cNvCxnSpPr>
          <p:nvPr/>
        </p:nvCxnSpPr>
        <p:spPr>
          <a:xfrm rot="10800000">
            <a:off x="3073264" y="2640169"/>
            <a:ext cx="1002865" cy="318234"/>
          </a:xfrm>
          <a:prstGeom prst="bentConnector3">
            <a:avLst>
              <a:gd name="adj1" fmla="val 50000"/>
            </a:avLst>
          </a:prstGeom>
          <a:ln w="47625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DECCF9C-12A3-7F90-0D03-4D04C2298C84}"/>
              </a:ext>
            </a:extLst>
          </p:cNvPr>
          <p:cNvSpPr/>
          <p:nvPr/>
        </p:nvSpPr>
        <p:spPr>
          <a:xfrm>
            <a:off x="2257819" y="2545321"/>
            <a:ext cx="815444" cy="189695"/>
          </a:xfrm>
          <a:prstGeom prst="roundRect">
            <a:avLst/>
          </a:prstGeom>
          <a:solidFill>
            <a:srgbClr val="96F4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문의 글 작성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E01C30E-0D22-6FB4-353A-E9E2792894A3}"/>
              </a:ext>
            </a:extLst>
          </p:cNvPr>
          <p:cNvSpPr/>
          <p:nvPr/>
        </p:nvSpPr>
        <p:spPr>
          <a:xfrm>
            <a:off x="2257819" y="2863549"/>
            <a:ext cx="815444" cy="189695"/>
          </a:xfrm>
          <a:prstGeom prst="roundRect">
            <a:avLst/>
          </a:prstGeom>
          <a:solidFill>
            <a:srgbClr val="96F4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문의 글 검색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ABFCF01-27B0-6D71-17C6-99B3C4CC595D}"/>
              </a:ext>
            </a:extLst>
          </p:cNvPr>
          <p:cNvCxnSpPr>
            <a:cxnSpLocks/>
            <a:stCxn id="39" idx="1"/>
            <a:endCxn id="42" idx="3"/>
          </p:cNvCxnSpPr>
          <p:nvPr/>
        </p:nvCxnSpPr>
        <p:spPr>
          <a:xfrm flipH="1" flipV="1">
            <a:off x="3073263" y="2958397"/>
            <a:ext cx="1002865" cy="6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1F9ACC5-A89C-1DE4-1702-5952F17DF6BF}"/>
              </a:ext>
            </a:extLst>
          </p:cNvPr>
          <p:cNvSpPr/>
          <p:nvPr/>
        </p:nvSpPr>
        <p:spPr>
          <a:xfrm>
            <a:off x="2169574" y="3152104"/>
            <a:ext cx="906512" cy="35583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문의 글</a:t>
            </a:r>
            <a:endParaRPr lang="en-US" altLang="ko-KR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삭제</a:t>
            </a:r>
            <a:r>
              <a:rPr lang="en-US" altLang="ko-KR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관리자</a:t>
            </a:r>
            <a:r>
              <a:rPr lang="en-US" altLang="ko-KR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45" name="직선 화살표 연결선 83">
            <a:extLst>
              <a:ext uri="{FF2B5EF4-FFF2-40B4-BE49-F238E27FC236}">
                <a16:creationId xmlns:a16="http://schemas.microsoft.com/office/drawing/2014/main" id="{3DC2CE24-5D57-ACAC-F4B5-DD0DE481F466}"/>
              </a:ext>
            </a:extLst>
          </p:cNvPr>
          <p:cNvCxnSpPr>
            <a:cxnSpLocks/>
            <a:stCxn id="39" idx="1"/>
            <a:endCxn id="44" idx="3"/>
          </p:cNvCxnSpPr>
          <p:nvPr/>
        </p:nvCxnSpPr>
        <p:spPr>
          <a:xfrm rot="10800000" flipV="1">
            <a:off x="3076086" y="2958402"/>
            <a:ext cx="1000042" cy="371617"/>
          </a:xfrm>
          <a:prstGeom prst="bentConnector3">
            <a:avLst>
              <a:gd name="adj1" fmla="val 50000"/>
            </a:avLst>
          </a:prstGeom>
          <a:ln w="47625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3EE25B1-DF20-06E7-EEE3-25964E25E2A2}"/>
              </a:ext>
            </a:extLst>
          </p:cNvPr>
          <p:cNvCxnSpPr>
            <a:cxnSpLocks/>
            <a:stCxn id="44" idx="1"/>
            <a:endCxn id="47" idx="3"/>
          </p:cNvCxnSpPr>
          <p:nvPr/>
        </p:nvCxnSpPr>
        <p:spPr>
          <a:xfrm flipH="1">
            <a:off x="1703474" y="3330020"/>
            <a:ext cx="466100" cy="0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A399B0F-088E-BD0E-5A5D-9F7E359A81A0}"/>
              </a:ext>
            </a:extLst>
          </p:cNvPr>
          <p:cNvSpPr/>
          <p:nvPr/>
        </p:nvSpPr>
        <p:spPr>
          <a:xfrm>
            <a:off x="888030" y="3235172"/>
            <a:ext cx="815444" cy="189695"/>
          </a:xfrm>
          <a:prstGeom prst="roundRect">
            <a:avLst/>
          </a:prstGeom>
          <a:solidFill>
            <a:srgbClr val="96F4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문의 게시판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268221A-D5CE-6915-D08B-151C57159B3D}"/>
              </a:ext>
            </a:extLst>
          </p:cNvPr>
          <p:cNvSpPr/>
          <p:nvPr/>
        </p:nvSpPr>
        <p:spPr>
          <a:xfrm>
            <a:off x="4602484" y="3928767"/>
            <a:ext cx="815444" cy="189695"/>
          </a:xfrm>
          <a:prstGeom prst="roundRect">
            <a:avLst/>
          </a:prstGeom>
          <a:solidFill>
            <a:srgbClr val="96F4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마이페이지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DF717EE-4B65-6BC0-EAF6-3AEAAB8A2858}"/>
              </a:ext>
            </a:extLst>
          </p:cNvPr>
          <p:cNvCxnSpPr>
            <a:cxnSpLocks/>
            <a:stCxn id="48" idx="1"/>
            <a:endCxn id="50" idx="3"/>
          </p:cNvCxnSpPr>
          <p:nvPr/>
        </p:nvCxnSpPr>
        <p:spPr>
          <a:xfrm flipH="1" flipV="1">
            <a:off x="3840437" y="4022554"/>
            <a:ext cx="762047" cy="1061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5AE6656-5B02-2427-948A-E8D4E871517C}"/>
              </a:ext>
            </a:extLst>
          </p:cNvPr>
          <p:cNvSpPr/>
          <p:nvPr/>
        </p:nvSpPr>
        <p:spPr>
          <a:xfrm>
            <a:off x="2938704" y="3928767"/>
            <a:ext cx="901733" cy="187573"/>
          </a:xfrm>
          <a:prstGeom prst="roundRect">
            <a:avLst/>
          </a:prstGeom>
          <a:solidFill>
            <a:srgbClr val="96F4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회원정보수정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B6D741F-95DA-108D-4B1D-DB54B6EB7F4A}"/>
              </a:ext>
            </a:extLst>
          </p:cNvPr>
          <p:cNvSpPr/>
          <p:nvPr/>
        </p:nvSpPr>
        <p:spPr>
          <a:xfrm>
            <a:off x="1375862" y="3685995"/>
            <a:ext cx="660646" cy="172480"/>
          </a:xfrm>
          <a:prstGeom prst="roundRect">
            <a:avLst/>
          </a:prstGeom>
          <a:solidFill>
            <a:srgbClr val="96F4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정보수정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09FBAB1-6188-9423-6B39-5B26BDF2B227}"/>
              </a:ext>
            </a:extLst>
          </p:cNvPr>
          <p:cNvSpPr/>
          <p:nvPr/>
        </p:nvSpPr>
        <p:spPr>
          <a:xfrm>
            <a:off x="1376690" y="4246996"/>
            <a:ext cx="660647" cy="178212"/>
          </a:xfrm>
          <a:prstGeom prst="roundRect">
            <a:avLst/>
          </a:prstGeom>
          <a:solidFill>
            <a:srgbClr val="96F4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회원탈퇴</a:t>
            </a:r>
          </a:p>
        </p:txBody>
      </p:sp>
      <p:cxnSp>
        <p:nvCxnSpPr>
          <p:cNvPr id="53" name="직선 화살표 연결선 103">
            <a:extLst>
              <a:ext uri="{FF2B5EF4-FFF2-40B4-BE49-F238E27FC236}">
                <a16:creationId xmlns:a16="http://schemas.microsoft.com/office/drawing/2014/main" id="{ECE9B04B-A58F-DDB4-2842-0B947026DCF0}"/>
              </a:ext>
            </a:extLst>
          </p:cNvPr>
          <p:cNvCxnSpPr>
            <a:cxnSpLocks/>
            <a:stCxn id="50" idx="1"/>
            <a:endCxn id="51" idx="3"/>
          </p:cNvCxnSpPr>
          <p:nvPr/>
        </p:nvCxnSpPr>
        <p:spPr>
          <a:xfrm rot="10800000">
            <a:off x="2036508" y="3772236"/>
            <a:ext cx="902196" cy="250319"/>
          </a:xfrm>
          <a:prstGeom prst="bentConnector3">
            <a:avLst>
              <a:gd name="adj1" fmla="val 50000"/>
            </a:avLst>
          </a:prstGeom>
          <a:ln w="47625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103">
            <a:extLst>
              <a:ext uri="{FF2B5EF4-FFF2-40B4-BE49-F238E27FC236}">
                <a16:creationId xmlns:a16="http://schemas.microsoft.com/office/drawing/2014/main" id="{C5D2ACAB-6BF8-0512-A94D-FBAA80CEF204}"/>
              </a:ext>
            </a:extLst>
          </p:cNvPr>
          <p:cNvCxnSpPr>
            <a:cxnSpLocks/>
            <a:stCxn id="50" idx="1"/>
            <a:endCxn id="52" idx="3"/>
          </p:cNvCxnSpPr>
          <p:nvPr/>
        </p:nvCxnSpPr>
        <p:spPr>
          <a:xfrm rot="10800000" flipV="1">
            <a:off x="2037338" y="4022554"/>
            <a:ext cx="901367" cy="313548"/>
          </a:xfrm>
          <a:prstGeom prst="bentConnector3">
            <a:avLst>
              <a:gd name="adj1" fmla="val 50000"/>
            </a:avLst>
          </a:prstGeom>
          <a:ln w="47625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99124C8-F9CF-740F-61D3-B98A95982E87}"/>
              </a:ext>
            </a:extLst>
          </p:cNvPr>
          <p:cNvCxnSpPr>
            <a:cxnSpLocks/>
            <a:stCxn id="52" idx="1"/>
            <a:endCxn id="56" idx="3"/>
          </p:cNvCxnSpPr>
          <p:nvPr/>
        </p:nvCxnSpPr>
        <p:spPr>
          <a:xfrm flipH="1" flipV="1">
            <a:off x="913936" y="4332109"/>
            <a:ext cx="462754" cy="3993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BBB72AE-B53A-4ADE-470F-19B5238764B1}"/>
              </a:ext>
            </a:extLst>
          </p:cNvPr>
          <p:cNvSpPr/>
          <p:nvPr/>
        </p:nvSpPr>
        <p:spPr>
          <a:xfrm>
            <a:off x="253289" y="4255690"/>
            <a:ext cx="660647" cy="152837"/>
          </a:xfrm>
          <a:prstGeom prst="roundRect">
            <a:avLst/>
          </a:prstGeom>
          <a:solidFill>
            <a:srgbClr val="96F4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메인화면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E612354-64B0-5E60-0F43-4A58CF379DB5}"/>
              </a:ext>
            </a:extLst>
          </p:cNvPr>
          <p:cNvSpPr/>
          <p:nvPr/>
        </p:nvSpPr>
        <p:spPr>
          <a:xfrm>
            <a:off x="4804525" y="5041713"/>
            <a:ext cx="815444" cy="189695"/>
          </a:xfrm>
          <a:prstGeom prst="roundRect">
            <a:avLst/>
          </a:prstGeom>
          <a:solidFill>
            <a:srgbClr val="96F4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차량 보기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DB7939E-FF9D-DD5D-F96D-DAC3A0C8CCE2}"/>
              </a:ext>
            </a:extLst>
          </p:cNvPr>
          <p:cNvSpPr/>
          <p:nvPr/>
        </p:nvSpPr>
        <p:spPr>
          <a:xfrm>
            <a:off x="2599509" y="4630905"/>
            <a:ext cx="678394" cy="186367"/>
          </a:xfrm>
          <a:prstGeom prst="roundRect">
            <a:avLst/>
          </a:prstGeom>
          <a:solidFill>
            <a:srgbClr val="96F4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예약하기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E2E78AB-CF76-F1C6-0496-655FA1D6909E}"/>
              </a:ext>
            </a:extLst>
          </p:cNvPr>
          <p:cNvSpPr/>
          <p:nvPr/>
        </p:nvSpPr>
        <p:spPr>
          <a:xfrm>
            <a:off x="2599507" y="5045041"/>
            <a:ext cx="678394" cy="186367"/>
          </a:xfrm>
          <a:prstGeom prst="roundRect">
            <a:avLst/>
          </a:prstGeom>
          <a:solidFill>
            <a:srgbClr val="96F4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필터검색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1C5B592-677D-B4AA-5DFC-FAE0EAFA3819}"/>
              </a:ext>
            </a:extLst>
          </p:cNvPr>
          <p:cNvSpPr/>
          <p:nvPr/>
        </p:nvSpPr>
        <p:spPr>
          <a:xfrm>
            <a:off x="2599507" y="5464361"/>
            <a:ext cx="678394" cy="186367"/>
          </a:xfrm>
          <a:prstGeom prst="roundRect">
            <a:avLst/>
          </a:prstGeom>
          <a:solidFill>
            <a:srgbClr val="96F4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상세보기</a:t>
            </a:r>
          </a:p>
        </p:txBody>
      </p:sp>
      <p:cxnSp>
        <p:nvCxnSpPr>
          <p:cNvPr id="61" name="직선 화살표 연결선 132">
            <a:extLst>
              <a:ext uri="{FF2B5EF4-FFF2-40B4-BE49-F238E27FC236}">
                <a16:creationId xmlns:a16="http://schemas.microsoft.com/office/drawing/2014/main" id="{30546632-2D1E-649F-896A-C899C5C84763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rot="10800000">
            <a:off x="3277903" y="4724089"/>
            <a:ext cx="1526622" cy="412472"/>
          </a:xfrm>
          <a:prstGeom prst="bentConnector3">
            <a:avLst>
              <a:gd name="adj1" fmla="val 50000"/>
            </a:avLst>
          </a:prstGeom>
          <a:ln w="47625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132">
            <a:extLst>
              <a:ext uri="{FF2B5EF4-FFF2-40B4-BE49-F238E27FC236}">
                <a16:creationId xmlns:a16="http://schemas.microsoft.com/office/drawing/2014/main" id="{037E6AF1-084C-0171-EF8F-1A677E81DAA8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 rot="10800000" flipV="1">
            <a:off x="3277901" y="5136561"/>
            <a:ext cx="1526624" cy="1664"/>
          </a:xfrm>
          <a:prstGeom prst="bentConnector3">
            <a:avLst>
              <a:gd name="adj1" fmla="val 50000"/>
            </a:avLst>
          </a:prstGeom>
          <a:ln w="47625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132">
            <a:extLst>
              <a:ext uri="{FF2B5EF4-FFF2-40B4-BE49-F238E27FC236}">
                <a16:creationId xmlns:a16="http://schemas.microsoft.com/office/drawing/2014/main" id="{626F35E7-ADDF-7716-368D-3B911DB8F2A8}"/>
              </a:ext>
            </a:extLst>
          </p:cNvPr>
          <p:cNvCxnSpPr>
            <a:cxnSpLocks/>
            <a:stCxn id="57" idx="1"/>
            <a:endCxn id="60" idx="3"/>
          </p:cNvCxnSpPr>
          <p:nvPr/>
        </p:nvCxnSpPr>
        <p:spPr>
          <a:xfrm rot="10800000" flipV="1">
            <a:off x="3277901" y="5136561"/>
            <a:ext cx="1526624" cy="420984"/>
          </a:xfrm>
          <a:prstGeom prst="bentConnector3">
            <a:avLst>
              <a:gd name="adj1" fmla="val 50000"/>
            </a:avLst>
          </a:prstGeom>
          <a:ln w="47625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D6BC812-5D4D-14F2-A1AC-4D9224B1A4D9}"/>
              </a:ext>
            </a:extLst>
          </p:cNvPr>
          <p:cNvSpPr/>
          <p:nvPr/>
        </p:nvSpPr>
        <p:spPr>
          <a:xfrm>
            <a:off x="4652489" y="5863173"/>
            <a:ext cx="815444" cy="189695"/>
          </a:xfrm>
          <a:prstGeom prst="roundRect">
            <a:avLst/>
          </a:prstGeom>
          <a:solidFill>
            <a:srgbClr val="96F4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로그아웃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F4836D9-B728-547D-7570-CD64DC482F6A}"/>
              </a:ext>
            </a:extLst>
          </p:cNvPr>
          <p:cNvCxnSpPr>
            <a:cxnSpLocks/>
            <a:stCxn id="64" idx="1"/>
            <a:endCxn id="66" idx="3"/>
          </p:cNvCxnSpPr>
          <p:nvPr/>
        </p:nvCxnSpPr>
        <p:spPr>
          <a:xfrm flipH="1">
            <a:off x="3797292" y="5958021"/>
            <a:ext cx="855197" cy="9008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63D68865-E895-036D-DBFD-03B20A344C92}"/>
              </a:ext>
            </a:extLst>
          </p:cNvPr>
          <p:cNvSpPr/>
          <p:nvPr/>
        </p:nvSpPr>
        <p:spPr>
          <a:xfrm>
            <a:off x="2981848" y="5872181"/>
            <a:ext cx="815444" cy="189695"/>
          </a:xfrm>
          <a:prstGeom prst="roundRect">
            <a:avLst/>
          </a:prstGeom>
          <a:solidFill>
            <a:srgbClr val="96F4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메인화면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9D403DA0-6549-0293-2FC5-94332AB5646A}"/>
              </a:ext>
            </a:extLst>
          </p:cNvPr>
          <p:cNvCxnSpPr>
            <a:cxnSpLocks/>
            <a:stCxn id="23" idx="3"/>
            <a:endCxn id="68" idx="1"/>
          </p:cNvCxnSpPr>
          <p:nvPr/>
        </p:nvCxnSpPr>
        <p:spPr>
          <a:xfrm>
            <a:off x="8190335" y="1842380"/>
            <a:ext cx="820092" cy="7276"/>
          </a:xfrm>
          <a:prstGeom prst="straightConnector1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7DA38EB5-3F5C-D9E3-EF08-95AE1C88DFB4}"/>
              </a:ext>
            </a:extLst>
          </p:cNvPr>
          <p:cNvSpPr/>
          <p:nvPr/>
        </p:nvSpPr>
        <p:spPr>
          <a:xfrm>
            <a:off x="9010427" y="1754808"/>
            <a:ext cx="815444" cy="189695"/>
          </a:xfrm>
          <a:prstGeom prst="roundRect">
            <a:avLst/>
          </a:prstGeom>
          <a:solidFill>
            <a:srgbClr val="F2F5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메인화면</a:t>
            </a:r>
            <a:endParaRPr lang="ko-KR" altLang="en-US" sz="10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47718F7-075E-F60B-8887-78AE924F7263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7782610" y="2768707"/>
            <a:ext cx="1227817" cy="1"/>
          </a:xfrm>
          <a:prstGeom prst="straightConnector1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8E05893-0ABF-F641-D061-678DD8D0E9B9}"/>
              </a:ext>
            </a:extLst>
          </p:cNvPr>
          <p:cNvSpPr/>
          <p:nvPr/>
        </p:nvSpPr>
        <p:spPr>
          <a:xfrm>
            <a:off x="9010427" y="2673860"/>
            <a:ext cx="815444" cy="189695"/>
          </a:xfrm>
          <a:prstGeom prst="roundRect">
            <a:avLst/>
          </a:prstGeom>
          <a:solidFill>
            <a:srgbClr val="F2F5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문의 게시판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207BFC-3F00-879F-3051-4C245309132F}"/>
              </a:ext>
            </a:extLst>
          </p:cNvPr>
          <p:cNvCxnSpPr>
            <a:cxnSpLocks/>
            <a:stCxn id="70" idx="3"/>
            <a:endCxn id="72" idx="1"/>
          </p:cNvCxnSpPr>
          <p:nvPr/>
        </p:nvCxnSpPr>
        <p:spPr>
          <a:xfrm>
            <a:off x="9825871" y="2768708"/>
            <a:ext cx="918923" cy="0"/>
          </a:xfrm>
          <a:prstGeom prst="straightConnector1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807506E-66E3-7F00-9D85-5CCBAB59F025}"/>
              </a:ext>
            </a:extLst>
          </p:cNvPr>
          <p:cNvSpPr/>
          <p:nvPr/>
        </p:nvSpPr>
        <p:spPr>
          <a:xfrm>
            <a:off x="10744794" y="2673860"/>
            <a:ext cx="815444" cy="189695"/>
          </a:xfrm>
          <a:prstGeom prst="roundRect">
            <a:avLst/>
          </a:prstGeom>
          <a:solidFill>
            <a:srgbClr val="F2F5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문의 글 검색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E1D9E67-1EC2-E284-B2FB-93899B88B55C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7782610" y="3736473"/>
            <a:ext cx="1227817" cy="1"/>
          </a:xfrm>
          <a:prstGeom prst="straightConnector1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D3F3F8C3-F056-638E-B6D9-228DC5D9502A}"/>
              </a:ext>
            </a:extLst>
          </p:cNvPr>
          <p:cNvSpPr/>
          <p:nvPr/>
        </p:nvSpPr>
        <p:spPr>
          <a:xfrm>
            <a:off x="9010427" y="3641626"/>
            <a:ext cx="815444" cy="189695"/>
          </a:xfrm>
          <a:prstGeom prst="roundRect">
            <a:avLst/>
          </a:prstGeom>
          <a:solidFill>
            <a:srgbClr val="F2F5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차량 보기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E858455-91D2-0C60-616F-9E5653B2DC71}"/>
              </a:ext>
            </a:extLst>
          </p:cNvPr>
          <p:cNvCxnSpPr>
            <a:cxnSpLocks/>
            <a:stCxn id="68" idx="3"/>
            <a:endCxn id="76" idx="1"/>
          </p:cNvCxnSpPr>
          <p:nvPr/>
        </p:nvCxnSpPr>
        <p:spPr>
          <a:xfrm flipV="1">
            <a:off x="9825871" y="1842380"/>
            <a:ext cx="827398" cy="7276"/>
          </a:xfrm>
          <a:prstGeom prst="straightConnector1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B1D42156-F79F-2C8D-CDBF-67CB4EBE63AC}"/>
              </a:ext>
            </a:extLst>
          </p:cNvPr>
          <p:cNvSpPr/>
          <p:nvPr/>
        </p:nvSpPr>
        <p:spPr>
          <a:xfrm>
            <a:off x="10653269" y="1747532"/>
            <a:ext cx="815444" cy="189695"/>
          </a:xfrm>
          <a:prstGeom prst="roundRect">
            <a:avLst/>
          </a:prstGeom>
          <a:solidFill>
            <a:srgbClr val="F2F5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필터검색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3BD2DDE5-AF63-8CF2-F513-50A77F7FDD54}"/>
              </a:ext>
            </a:extLst>
          </p:cNvPr>
          <p:cNvSpPr/>
          <p:nvPr/>
        </p:nvSpPr>
        <p:spPr>
          <a:xfrm>
            <a:off x="1804043" y="2256766"/>
            <a:ext cx="815444" cy="189695"/>
          </a:xfrm>
          <a:prstGeom prst="roundRect">
            <a:avLst/>
          </a:prstGeom>
          <a:solidFill>
            <a:srgbClr val="96F4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필터검색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D32FAB8-A1A8-CCB8-3242-EEF1A9BD15D1}"/>
              </a:ext>
            </a:extLst>
          </p:cNvPr>
          <p:cNvCxnSpPr>
            <a:cxnSpLocks/>
            <a:stCxn id="38" idx="1"/>
            <a:endCxn id="77" idx="3"/>
          </p:cNvCxnSpPr>
          <p:nvPr/>
        </p:nvCxnSpPr>
        <p:spPr>
          <a:xfrm flipH="1">
            <a:off x="2619487" y="2346971"/>
            <a:ext cx="1410062" cy="4643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1041B161-6F75-174D-9B7A-0EDCC3260648}"/>
              </a:ext>
            </a:extLst>
          </p:cNvPr>
          <p:cNvSpPr/>
          <p:nvPr/>
        </p:nvSpPr>
        <p:spPr>
          <a:xfrm>
            <a:off x="9010427" y="4757233"/>
            <a:ext cx="815444" cy="189695"/>
          </a:xfrm>
          <a:prstGeom prst="roundRect">
            <a:avLst/>
          </a:prstGeom>
          <a:solidFill>
            <a:srgbClr val="F2F5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로그인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BC3AD71-0C7D-3D27-3EEE-6F45FEEB07E1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7782610" y="4852080"/>
            <a:ext cx="1227817" cy="1"/>
          </a:xfrm>
          <a:prstGeom prst="straightConnector1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91F37A09-907B-7D35-4325-3728E8D290EE}"/>
              </a:ext>
            </a:extLst>
          </p:cNvPr>
          <p:cNvSpPr/>
          <p:nvPr/>
        </p:nvSpPr>
        <p:spPr>
          <a:xfrm>
            <a:off x="4002880" y="1808588"/>
            <a:ext cx="861856" cy="197476"/>
          </a:xfrm>
          <a:prstGeom prst="roundRect">
            <a:avLst/>
          </a:prstGeom>
          <a:solidFill>
            <a:srgbClr val="96F4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ID/PW </a:t>
            </a:r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찾기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77AEF58-3A09-2825-408A-84978D5D1B81}"/>
              </a:ext>
            </a:extLst>
          </p:cNvPr>
          <p:cNvCxnSpPr>
            <a:cxnSpLocks/>
            <a:stCxn id="13" idx="1"/>
            <a:endCxn id="81" idx="3"/>
          </p:cNvCxnSpPr>
          <p:nvPr/>
        </p:nvCxnSpPr>
        <p:spPr>
          <a:xfrm flipH="1" flipV="1">
            <a:off x="4864736" y="1907326"/>
            <a:ext cx="988096" cy="1887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03E92980-EFBC-9C2D-7D97-5BB4067CD417}"/>
              </a:ext>
            </a:extLst>
          </p:cNvPr>
          <p:cNvSpPr/>
          <p:nvPr/>
        </p:nvSpPr>
        <p:spPr>
          <a:xfrm>
            <a:off x="10758073" y="4757232"/>
            <a:ext cx="847857" cy="189695"/>
          </a:xfrm>
          <a:prstGeom prst="roundRect">
            <a:avLst/>
          </a:prstGeom>
          <a:solidFill>
            <a:srgbClr val="F2F5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ID/PW </a:t>
            </a:r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찾기</a:t>
            </a:r>
          </a:p>
        </p:txBody>
      </p:sp>
      <p:cxnSp>
        <p:nvCxnSpPr>
          <p:cNvPr id="84" name="직선 화살표 연결선 197">
            <a:extLst>
              <a:ext uri="{FF2B5EF4-FFF2-40B4-BE49-F238E27FC236}">
                <a16:creationId xmlns:a16="http://schemas.microsoft.com/office/drawing/2014/main" id="{E9B092FB-204F-6029-589E-98E45EC4F4ED}"/>
              </a:ext>
            </a:extLst>
          </p:cNvPr>
          <p:cNvCxnSpPr>
            <a:cxnSpLocks/>
            <a:stCxn id="79" idx="3"/>
            <a:endCxn id="83" idx="1"/>
          </p:cNvCxnSpPr>
          <p:nvPr/>
        </p:nvCxnSpPr>
        <p:spPr>
          <a:xfrm flipV="1">
            <a:off x="9825871" y="4852080"/>
            <a:ext cx="932202" cy="1"/>
          </a:xfrm>
          <a:prstGeom prst="straightConnector1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561B3805-6303-DF9A-CC33-2152F6C6D4B0}"/>
              </a:ext>
            </a:extLst>
          </p:cNvPr>
          <p:cNvSpPr/>
          <p:nvPr/>
        </p:nvSpPr>
        <p:spPr>
          <a:xfrm>
            <a:off x="9010427" y="5872014"/>
            <a:ext cx="815444" cy="189695"/>
          </a:xfrm>
          <a:prstGeom prst="roundRect">
            <a:avLst/>
          </a:prstGeom>
          <a:solidFill>
            <a:srgbClr val="F2F5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회원가입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5962144B-8BE6-C0A2-00D1-C9D64C01FBC9}"/>
              </a:ext>
            </a:extLst>
          </p:cNvPr>
          <p:cNvCxnSpPr>
            <a:cxnSpLocks/>
            <a:stCxn id="79" idx="2"/>
            <a:endCxn id="85" idx="0"/>
          </p:cNvCxnSpPr>
          <p:nvPr/>
        </p:nvCxnSpPr>
        <p:spPr>
          <a:xfrm>
            <a:off x="9418149" y="4946928"/>
            <a:ext cx="0" cy="925086"/>
          </a:xfrm>
          <a:prstGeom prst="straightConnector1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FBC3A66-C1B6-46EA-B3D3-E2EBEA7B60AC}"/>
              </a:ext>
            </a:extLst>
          </p:cNvPr>
          <p:cNvCxnSpPr>
            <a:cxnSpLocks/>
            <a:stCxn id="85" idx="3"/>
            <a:endCxn id="88" idx="1"/>
          </p:cNvCxnSpPr>
          <p:nvPr/>
        </p:nvCxnSpPr>
        <p:spPr>
          <a:xfrm>
            <a:off x="9825871" y="5966862"/>
            <a:ext cx="948408" cy="3759"/>
          </a:xfrm>
          <a:prstGeom prst="straightConnector1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08757BF8-654E-C8DD-95F3-02FE8134BA89}"/>
              </a:ext>
            </a:extLst>
          </p:cNvPr>
          <p:cNvSpPr/>
          <p:nvPr/>
        </p:nvSpPr>
        <p:spPr>
          <a:xfrm>
            <a:off x="10774279" y="5875773"/>
            <a:ext cx="815444" cy="189695"/>
          </a:xfrm>
          <a:prstGeom prst="roundRect">
            <a:avLst/>
          </a:prstGeom>
          <a:solidFill>
            <a:srgbClr val="F2F5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로그인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ED70E725-1123-BBCF-B19F-7DAB879E0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D957C8A-4C1A-8348-A9FB-534FB9701C46}"/>
              </a:ext>
            </a:extLst>
          </p:cNvPr>
          <p:cNvSpPr/>
          <p:nvPr/>
        </p:nvSpPr>
        <p:spPr>
          <a:xfrm>
            <a:off x="10744794" y="3266804"/>
            <a:ext cx="815444" cy="189695"/>
          </a:xfrm>
          <a:prstGeom prst="roundRect">
            <a:avLst/>
          </a:prstGeom>
          <a:solidFill>
            <a:srgbClr val="F2F5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예약하기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BF97A971-44B7-C3B3-341D-087CB30B9C9D}"/>
              </a:ext>
            </a:extLst>
          </p:cNvPr>
          <p:cNvSpPr/>
          <p:nvPr/>
        </p:nvSpPr>
        <p:spPr>
          <a:xfrm>
            <a:off x="10744794" y="3619284"/>
            <a:ext cx="815444" cy="189695"/>
          </a:xfrm>
          <a:prstGeom prst="roundRect">
            <a:avLst/>
          </a:prstGeom>
          <a:solidFill>
            <a:srgbClr val="F2F5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필터검색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2C2FCEF0-8016-56D2-313D-1DA8D32F195C}"/>
              </a:ext>
            </a:extLst>
          </p:cNvPr>
          <p:cNvSpPr/>
          <p:nvPr/>
        </p:nvSpPr>
        <p:spPr>
          <a:xfrm>
            <a:off x="10744794" y="3987010"/>
            <a:ext cx="815444" cy="189695"/>
          </a:xfrm>
          <a:prstGeom prst="roundRect">
            <a:avLst/>
          </a:prstGeom>
          <a:solidFill>
            <a:srgbClr val="F2F5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상세보기</a:t>
            </a:r>
          </a:p>
        </p:txBody>
      </p:sp>
      <p:cxnSp>
        <p:nvCxnSpPr>
          <p:cNvPr id="92" name="직선 화살표 연결선 132">
            <a:extLst>
              <a:ext uri="{FF2B5EF4-FFF2-40B4-BE49-F238E27FC236}">
                <a16:creationId xmlns:a16="http://schemas.microsoft.com/office/drawing/2014/main" id="{300F1FA2-5CD7-3DA1-56CC-C1D2146AA913}"/>
              </a:ext>
            </a:extLst>
          </p:cNvPr>
          <p:cNvCxnSpPr>
            <a:cxnSpLocks/>
            <a:stCxn id="74" idx="3"/>
            <a:endCxn id="24" idx="1"/>
          </p:cNvCxnSpPr>
          <p:nvPr/>
        </p:nvCxnSpPr>
        <p:spPr>
          <a:xfrm flipV="1">
            <a:off x="9825871" y="3361652"/>
            <a:ext cx="918923" cy="374822"/>
          </a:xfrm>
          <a:prstGeom prst="bentConnector3">
            <a:avLst>
              <a:gd name="adj1" fmla="val 50000"/>
            </a:avLst>
          </a:prstGeom>
          <a:ln w="47625"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132">
            <a:extLst>
              <a:ext uri="{FF2B5EF4-FFF2-40B4-BE49-F238E27FC236}">
                <a16:creationId xmlns:a16="http://schemas.microsoft.com/office/drawing/2014/main" id="{3FB0C025-8B1F-0B28-0534-F7A8EB118A25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9825871" y="3736474"/>
            <a:ext cx="918923" cy="345384"/>
          </a:xfrm>
          <a:prstGeom prst="bentConnector3">
            <a:avLst>
              <a:gd name="adj1" fmla="val 50000"/>
            </a:avLst>
          </a:prstGeom>
          <a:ln w="47625"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4E7EA1A-DB17-7597-3430-08D1E9501672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833660" y="3714131"/>
            <a:ext cx="911134" cy="1"/>
          </a:xfrm>
          <a:prstGeom prst="straightConnector1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54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6771"/>
            <a:ext cx="12192000" cy="6851229"/>
            <a:chOff x="342900" y="266700"/>
            <a:chExt cx="11849100" cy="6711131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Logic Process[0] - Login</a:t>
                </a:r>
                <a:endParaRPr lang="ko-KR" altLang="en-US" sz="2800" dirty="0">
                  <a:solidFill>
                    <a:srgbClr val="44546A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21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8" y="1436598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1BDC0CC-02D1-C004-0F3A-FE943A34D266}"/>
              </a:ext>
            </a:extLst>
          </p:cNvPr>
          <p:cNvSpPr/>
          <p:nvPr/>
        </p:nvSpPr>
        <p:spPr>
          <a:xfrm>
            <a:off x="854550" y="3201481"/>
            <a:ext cx="914401" cy="33120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시작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38F27041-D8E8-439C-8FF7-54419F1509FA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 flipV="1">
            <a:off x="1768951" y="3362337"/>
            <a:ext cx="690348" cy="4749"/>
          </a:xfrm>
          <a:prstGeom prst="bentConnector3">
            <a:avLst>
              <a:gd name="adj1" fmla="val 9967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7D5411-2E6F-7E82-0E03-CA92932229CC}"/>
              </a:ext>
            </a:extLst>
          </p:cNvPr>
          <p:cNvSpPr/>
          <p:nvPr/>
        </p:nvSpPr>
        <p:spPr>
          <a:xfrm>
            <a:off x="3957740" y="3201480"/>
            <a:ext cx="914401" cy="331209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회원가입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875B65-3572-F5C4-7B00-CE7697A9ED77}"/>
              </a:ext>
            </a:extLst>
          </p:cNvPr>
          <p:cNvSpPr/>
          <p:nvPr/>
        </p:nvSpPr>
        <p:spPr>
          <a:xfrm>
            <a:off x="3965280" y="4539412"/>
            <a:ext cx="914401" cy="331209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로그인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CFAE88-27FB-1851-F669-7134C752F5B6}"/>
              </a:ext>
            </a:extLst>
          </p:cNvPr>
          <p:cNvSpPr/>
          <p:nvPr/>
        </p:nvSpPr>
        <p:spPr>
          <a:xfrm>
            <a:off x="2459299" y="3196732"/>
            <a:ext cx="914401" cy="331209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메인화면</a:t>
            </a:r>
            <a:endParaRPr lang="ko-KR" altLang="en-US" sz="11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D1C01ECB-C74E-99CA-FF6E-2DEBC3BE224A}"/>
              </a:ext>
            </a:extLst>
          </p:cNvPr>
          <p:cNvSpPr/>
          <p:nvPr/>
        </p:nvSpPr>
        <p:spPr>
          <a:xfrm>
            <a:off x="5349400" y="3108794"/>
            <a:ext cx="1284610" cy="516587"/>
          </a:xfrm>
          <a:prstGeom prst="diamond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아이디 </a:t>
            </a:r>
            <a:endParaRPr lang="en-US" altLang="ko-KR" sz="105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중복검사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2E5076E-4679-08F3-A3EC-97986C2776A4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4872141" y="3367085"/>
            <a:ext cx="477259" cy="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0CAF2F-0F44-907F-28B7-720A8D3136A1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 flipV="1">
            <a:off x="6634010" y="3367087"/>
            <a:ext cx="81292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7737CD2-4A4C-C00E-73F2-F1D51CEF8583}"/>
              </a:ext>
            </a:extLst>
          </p:cNvPr>
          <p:cNvSpPr/>
          <p:nvPr/>
        </p:nvSpPr>
        <p:spPr>
          <a:xfrm>
            <a:off x="7446935" y="3201482"/>
            <a:ext cx="914401" cy="33120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로그인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A703D39-3088-E89D-15ED-98D075F95170}"/>
              </a:ext>
            </a:extLst>
          </p:cNvPr>
          <p:cNvCxnSpPr>
            <a:cxnSpLocks/>
            <a:stCxn id="20" idx="0"/>
            <a:endCxn id="23" idx="0"/>
          </p:cNvCxnSpPr>
          <p:nvPr/>
        </p:nvCxnSpPr>
        <p:spPr>
          <a:xfrm rot="16200000" flipV="1">
            <a:off x="3663347" y="2449885"/>
            <a:ext cx="4748" cy="1498441"/>
          </a:xfrm>
          <a:prstGeom prst="bentConnector3">
            <a:avLst>
              <a:gd name="adj1" fmla="val 4914659"/>
            </a:avLst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404624B-90E5-6B41-C816-8AF3042F1DF0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3373700" y="3362337"/>
            <a:ext cx="591580" cy="134268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09049F3-EA5C-7DBF-AD04-672ADCDC2FB2}"/>
              </a:ext>
            </a:extLst>
          </p:cNvPr>
          <p:cNvSpPr/>
          <p:nvPr/>
        </p:nvSpPr>
        <p:spPr>
          <a:xfrm>
            <a:off x="5656188" y="4445153"/>
            <a:ext cx="723711" cy="516587"/>
          </a:xfrm>
          <a:prstGeom prst="diamond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계정</a:t>
            </a:r>
            <a:endParaRPr lang="en-US" altLang="ko-KR" sz="105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유무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BD82E706-B179-E1DE-2EBD-9C1387555B9B}"/>
              </a:ext>
            </a:extLst>
          </p:cNvPr>
          <p:cNvCxnSpPr>
            <a:cxnSpLocks/>
            <a:stCxn id="22" idx="3"/>
            <a:endCxn id="41" idx="1"/>
          </p:cNvCxnSpPr>
          <p:nvPr/>
        </p:nvCxnSpPr>
        <p:spPr>
          <a:xfrm flipV="1">
            <a:off x="4879681" y="4703447"/>
            <a:ext cx="776507" cy="157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3B7120C3-4540-DABC-2B7F-4A27F8CDE772}"/>
              </a:ext>
            </a:extLst>
          </p:cNvPr>
          <p:cNvSpPr/>
          <p:nvPr/>
        </p:nvSpPr>
        <p:spPr>
          <a:xfrm>
            <a:off x="6675771" y="4447438"/>
            <a:ext cx="1114927" cy="516587"/>
          </a:xfrm>
          <a:prstGeom prst="diamond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비밀번호</a:t>
            </a:r>
            <a:endParaRPr lang="en-US" altLang="ko-KR" sz="105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일치확인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3B726CDF-24FB-74FF-20F1-2C7604AAE217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>
            <a:off x="6379899" y="4703447"/>
            <a:ext cx="295872" cy="228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9D75CE4-7DB3-2FFA-D56B-B0D07056C3C3}"/>
              </a:ext>
            </a:extLst>
          </p:cNvPr>
          <p:cNvCxnSpPr>
            <a:cxnSpLocks/>
            <a:stCxn id="43" idx="2"/>
            <a:endCxn id="23" idx="2"/>
          </p:cNvCxnSpPr>
          <p:nvPr/>
        </p:nvCxnSpPr>
        <p:spPr>
          <a:xfrm rot="5400000" flipH="1">
            <a:off x="4356826" y="2087616"/>
            <a:ext cx="1436084" cy="4316735"/>
          </a:xfrm>
          <a:prstGeom prst="bentConnector3">
            <a:avLst>
              <a:gd name="adj1" fmla="val -15918"/>
            </a:avLst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5CDBE2B-BCCF-6B8B-8880-07211DEE8181}"/>
              </a:ext>
            </a:extLst>
          </p:cNvPr>
          <p:cNvSpPr/>
          <p:nvPr/>
        </p:nvSpPr>
        <p:spPr>
          <a:xfrm>
            <a:off x="8271334" y="4537841"/>
            <a:ext cx="914401" cy="33120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로그인</a:t>
            </a:r>
            <a:endParaRPr lang="en-US" altLang="ko-KR" sz="11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성공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669376B5-7C56-36D1-265F-81A6CA78464F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 flipV="1">
            <a:off x="7790698" y="4703446"/>
            <a:ext cx="480636" cy="228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6826EA8-E2A5-9C16-CDA3-62722A601377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9185735" y="4703446"/>
            <a:ext cx="657727" cy="6691"/>
          </a:xfrm>
          <a:prstGeom prst="bentConnector3">
            <a:avLst>
              <a:gd name="adj1" fmla="val 101793"/>
            </a:avLst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3" name="TextBox 3112">
            <a:extLst>
              <a:ext uri="{FF2B5EF4-FFF2-40B4-BE49-F238E27FC236}">
                <a16:creationId xmlns:a16="http://schemas.microsoft.com/office/drawing/2014/main" id="{CEB6B59B-17C8-279D-232A-CCD9C526C3DD}"/>
              </a:ext>
            </a:extLst>
          </p:cNvPr>
          <p:cNvSpPr txBox="1"/>
          <p:nvPr/>
        </p:nvSpPr>
        <p:spPr>
          <a:xfrm>
            <a:off x="4466965" y="5212435"/>
            <a:ext cx="941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로그인 실패</a:t>
            </a:r>
          </a:p>
        </p:txBody>
      </p:sp>
      <p:pic>
        <p:nvPicPr>
          <p:cNvPr id="3122" name="Picture 2">
            <a:extLst>
              <a:ext uri="{FF2B5EF4-FFF2-40B4-BE49-F238E27FC236}">
                <a16:creationId xmlns:a16="http://schemas.microsoft.com/office/drawing/2014/main" id="{6BCEFF16-8E8B-B1B1-DD13-0E4598701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324" y="4190101"/>
            <a:ext cx="1026459" cy="102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26" name="연결선: 꺾임 3125">
            <a:extLst>
              <a:ext uri="{FF2B5EF4-FFF2-40B4-BE49-F238E27FC236}">
                <a16:creationId xmlns:a16="http://schemas.microsoft.com/office/drawing/2014/main" id="{F8878F5E-3414-74AD-1E90-4C25A0B714E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361336" y="3367087"/>
            <a:ext cx="1482126" cy="20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27" name="Picture 2">
            <a:extLst>
              <a:ext uri="{FF2B5EF4-FFF2-40B4-BE49-F238E27FC236}">
                <a16:creationId xmlns:a16="http://schemas.microsoft.com/office/drawing/2014/main" id="{6794B30E-26D2-7290-32DD-1156CE4A2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324" y="2849108"/>
            <a:ext cx="1026459" cy="102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4" name="사각형: 둥근 모서리 3133">
            <a:extLst>
              <a:ext uri="{FF2B5EF4-FFF2-40B4-BE49-F238E27FC236}">
                <a16:creationId xmlns:a16="http://schemas.microsoft.com/office/drawing/2014/main" id="{9BBD0689-7DDA-5E13-2B8C-934A103F692D}"/>
              </a:ext>
            </a:extLst>
          </p:cNvPr>
          <p:cNvSpPr/>
          <p:nvPr/>
        </p:nvSpPr>
        <p:spPr>
          <a:xfrm>
            <a:off x="465234" y="1978740"/>
            <a:ext cx="11105618" cy="3793654"/>
          </a:xfrm>
          <a:prstGeom prst="roundRect">
            <a:avLst/>
          </a:prstGeom>
          <a:solidFill>
            <a:schemeClr val="tx1">
              <a:lumMod val="75000"/>
              <a:lumOff val="25000"/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5" name="TextBox 3134">
            <a:extLst>
              <a:ext uri="{FF2B5EF4-FFF2-40B4-BE49-F238E27FC236}">
                <a16:creationId xmlns:a16="http://schemas.microsoft.com/office/drawing/2014/main" id="{8C39D10E-75AF-FFAA-5B85-E4B20AAE3B38}"/>
              </a:ext>
            </a:extLst>
          </p:cNvPr>
          <p:cNvSpPr txBox="1"/>
          <p:nvPr/>
        </p:nvSpPr>
        <p:spPr>
          <a:xfrm>
            <a:off x="1082485" y="1778095"/>
            <a:ext cx="914401" cy="369332"/>
          </a:xfrm>
          <a:prstGeom prst="rect">
            <a:avLst/>
          </a:prstGeom>
          <a:solidFill>
            <a:srgbClr val="2F77E5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3142" name="TextBox 3141">
            <a:extLst>
              <a:ext uri="{FF2B5EF4-FFF2-40B4-BE49-F238E27FC236}">
                <a16:creationId xmlns:a16="http://schemas.microsoft.com/office/drawing/2014/main" id="{63811800-934F-B1A1-9908-A99D997F8C24}"/>
              </a:ext>
            </a:extLst>
          </p:cNvPr>
          <p:cNvSpPr txBox="1"/>
          <p:nvPr/>
        </p:nvSpPr>
        <p:spPr>
          <a:xfrm>
            <a:off x="3105843" y="2708509"/>
            <a:ext cx="1119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회원가입 취소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779B528-EC24-8D0D-E41B-3184EC6D6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DC33DBF-73FB-3DD5-31DB-60D0D0491159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3373700" y="3362337"/>
            <a:ext cx="584040" cy="474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788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42900" y="266700"/>
            <a:chExt cx="11849100" cy="6711131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Logic Process[1]</a:t>
                </a:r>
                <a:endParaRPr lang="ko-KR" altLang="en-US" sz="2800" dirty="0">
                  <a:solidFill>
                    <a:srgbClr val="44546A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22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8" y="1436598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40AFDF8-A775-E4D1-AED2-5AB84C9FC08C}"/>
              </a:ext>
            </a:extLst>
          </p:cNvPr>
          <p:cNvSpPr/>
          <p:nvPr/>
        </p:nvSpPr>
        <p:spPr>
          <a:xfrm>
            <a:off x="1331480" y="1982810"/>
            <a:ext cx="940863" cy="33845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메인페이지</a:t>
            </a:r>
            <a:endParaRPr lang="ko-KR" altLang="en-US" sz="11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D27FE57-29FB-FBB5-157C-D5CF807EB18B}"/>
              </a:ext>
            </a:extLst>
          </p:cNvPr>
          <p:cNvCxnSpPr>
            <a:cxnSpLocks/>
            <a:stCxn id="15" idx="3"/>
            <a:endCxn id="51" idx="1"/>
          </p:cNvCxnSpPr>
          <p:nvPr/>
        </p:nvCxnSpPr>
        <p:spPr>
          <a:xfrm flipV="1">
            <a:off x="2272343" y="2143074"/>
            <a:ext cx="877757" cy="8965"/>
          </a:xfrm>
          <a:prstGeom prst="bentConnector3">
            <a:avLst>
              <a:gd name="adj1" fmla="val 951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01D0FE4-EFEF-8B66-3203-ED080D5214E6}"/>
              </a:ext>
            </a:extLst>
          </p:cNvPr>
          <p:cNvCxnSpPr>
            <a:cxnSpLocks/>
            <a:stCxn id="3227" idx="3"/>
            <a:endCxn id="56" idx="1"/>
          </p:cNvCxnSpPr>
          <p:nvPr/>
        </p:nvCxnSpPr>
        <p:spPr>
          <a:xfrm flipV="1">
            <a:off x="6866329" y="1607643"/>
            <a:ext cx="306010" cy="3734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CD2C5E-94E4-E47A-18D5-563CEA0A10E4}"/>
              </a:ext>
            </a:extLst>
          </p:cNvPr>
          <p:cNvSpPr/>
          <p:nvPr/>
        </p:nvSpPr>
        <p:spPr>
          <a:xfrm>
            <a:off x="3150100" y="1973845"/>
            <a:ext cx="940863" cy="33845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문의게시판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A3FABF51-A641-198E-5C65-64B82A72168E}"/>
              </a:ext>
            </a:extLst>
          </p:cNvPr>
          <p:cNvCxnSpPr>
            <a:cxnSpLocks/>
            <a:stCxn id="15" idx="3"/>
            <a:endCxn id="3208" idx="1"/>
          </p:cNvCxnSpPr>
          <p:nvPr/>
        </p:nvCxnSpPr>
        <p:spPr>
          <a:xfrm>
            <a:off x="2272343" y="2152039"/>
            <a:ext cx="877756" cy="230070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09017D2-F72D-682D-D5E3-7D47ABF71765}"/>
              </a:ext>
            </a:extLst>
          </p:cNvPr>
          <p:cNvCxnSpPr>
            <a:cxnSpLocks/>
            <a:endCxn id="3244" idx="1"/>
          </p:cNvCxnSpPr>
          <p:nvPr/>
        </p:nvCxnSpPr>
        <p:spPr>
          <a:xfrm flipV="1">
            <a:off x="4066943" y="3893570"/>
            <a:ext cx="869199" cy="556735"/>
          </a:xfrm>
          <a:prstGeom prst="bentConnector3">
            <a:avLst>
              <a:gd name="adj1" fmla="val 5789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C0D66AFF-89C6-5891-0722-02E71164F952}"/>
              </a:ext>
            </a:extLst>
          </p:cNvPr>
          <p:cNvCxnSpPr>
            <a:cxnSpLocks/>
            <a:endCxn id="3215" idx="1"/>
          </p:cNvCxnSpPr>
          <p:nvPr/>
        </p:nvCxnSpPr>
        <p:spPr>
          <a:xfrm>
            <a:off x="4039960" y="4455012"/>
            <a:ext cx="1063058" cy="45457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2E132E0-AB9D-3767-210D-B0B677CC45E4}"/>
              </a:ext>
            </a:extLst>
          </p:cNvPr>
          <p:cNvSpPr/>
          <p:nvPr/>
        </p:nvSpPr>
        <p:spPr>
          <a:xfrm>
            <a:off x="7172339" y="1438414"/>
            <a:ext cx="940863" cy="33845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문의글</a:t>
            </a:r>
            <a:r>
              <a:rPr lang="ko-KR" altLang="en-US" sz="105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작성</a:t>
            </a:r>
            <a:endParaRPr lang="en-US" altLang="ko-KR" sz="105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129" name="직사각형 3128">
            <a:extLst>
              <a:ext uri="{FF2B5EF4-FFF2-40B4-BE49-F238E27FC236}">
                <a16:creationId xmlns:a16="http://schemas.microsoft.com/office/drawing/2014/main" id="{AA1A04EF-B1D3-D3C3-BCD1-98D1694229C4}"/>
              </a:ext>
            </a:extLst>
          </p:cNvPr>
          <p:cNvSpPr/>
          <p:nvPr/>
        </p:nvSpPr>
        <p:spPr>
          <a:xfrm>
            <a:off x="7172338" y="1808240"/>
            <a:ext cx="940863" cy="33845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문의글</a:t>
            </a:r>
            <a:r>
              <a:rPr lang="ko-KR" altLang="en-US" sz="105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수정</a:t>
            </a:r>
            <a:endParaRPr lang="en-US" altLang="ko-KR" sz="105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131" name="Picture 2">
            <a:extLst>
              <a:ext uri="{FF2B5EF4-FFF2-40B4-BE49-F238E27FC236}">
                <a16:creationId xmlns:a16="http://schemas.microsoft.com/office/drawing/2014/main" id="{B5765B22-4D00-BF6B-A693-21DED83E6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410" y="1685073"/>
            <a:ext cx="583155" cy="58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32" name="연결선: 꺾임 3131">
            <a:extLst>
              <a:ext uri="{FF2B5EF4-FFF2-40B4-BE49-F238E27FC236}">
                <a16:creationId xmlns:a16="http://schemas.microsoft.com/office/drawing/2014/main" id="{A5C61577-A035-0221-9351-CDD72F1BF3C8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8113202" y="1604018"/>
            <a:ext cx="925532" cy="362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38" name="직선 화살표 연결선 3137">
            <a:extLst>
              <a:ext uri="{FF2B5EF4-FFF2-40B4-BE49-F238E27FC236}">
                <a16:creationId xmlns:a16="http://schemas.microsoft.com/office/drawing/2014/main" id="{66EE20FA-027B-2262-FD3E-47B20486250A}"/>
              </a:ext>
            </a:extLst>
          </p:cNvPr>
          <p:cNvCxnSpPr>
            <a:cxnSpLocks/>
            <a:stCxn id="3156" idx="3"/>
            <a:endCxn id="3172" idx="1"/>
          </p:cNvCxnSpPr>
          <p:nvPr/>
        </p:nvCxnSpPr>
        <p:spPr>
          <a:xfrm flipV="1">
            <a:off x="5361503" y="2929958"/>
            <a:ext cx="28506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40" name="직사각형 3139">
            <a:extLst>
              <a:ext uri="{FF2B5EF4-FFF2-40B4-BE49-F238E27FC236}">
                <a16:creationId xmlns:a16="http://schemas.microsoft.com/office/drawing/2014/main" id="{23E69A11-60B5-6504-B612-01D81FEF016B}"/>
              </a:ext>
            </a:extLst>
          </p:cNvPr>
          <p:cNvSpPr/>
          <p:nvPr/>
        </p:nvSpPr>
        <p:spPr>
          <a:xfrm>
            <a:off x="7170535" y="2178066"/>
            <a:ext cx="940863" cy="33845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문의글</a:t>
            </a:r>
            <a:r>
              <a:rPr lang="ko-KR" altLang="en-US" sz="105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삭제</a:t>
            </a:r>
            <a:endParaRPr lang="en-US" altLang="ko-KR" sz="105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141" name="연결선: 꺾임 3140">
            <a:extLst>
              <a:ext uri="{FF2B5EF4-FFF2-40B4-BE49-F238E27FC236}">
                <a16:creationId xmlns:a16="http://schemas.microsoft.com/office/drawing/2014/main" id="{786E26C5-3967-2988-DB89-521D79DE96F6}"/>
              </a:ext>
            </a:extLst>
          </p:cNvPr>
          <p:cNvCxnSpPr>
            <a:cxnSpLocks/>
            <a:stCxn id="3145" idx="3"/>
            <a:endCxn id="3129" idx="1"/>
          </p:cNvCxnSpPr>
          <p:nvPr/>
        </p:nvCxnSpPr>
        <p:spPr>
          <a:xfrm flipV="1">
            <a:off x="5373090" y="1977469"/>
            <a:ext cx="1799248" cy="159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5" name="직사각형 3144">
            <a:extLst>
              <a:ext uri="{FF2B5EF4-FFF2-40B4-BE49-F238E27FC236}">
                <a16:creationId xmlns:a16="http://schemas.microsoft.com/office/drawing/2014/main" id="{8D3C5E3D-4C5B-8964-7E4B-C523A4D7152D}"/>
              </a:ext>
            </a:extLst>
          </p:cNvPr>
          <p:cNvSpPr/>
          <p:nvPr/>
        </p:nvSpPr>
        <p:spPr>
          <a:xfrm>
            <a:off x="4432227" y="1809834"/>
            <a:ext cx="940863" cy="33845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</a:t>
            </a:r>
            <a:endParaRPr lang="en-US" altLang="ko-KR" sz="105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150" name="연결선: 꺾임 3149">
            <a:extLst>
              <a:ext uri="{FF2B5EF4-FFF2-40B4-BE49-F238E27FC236}">
                <a16:creationId xmlns:a16="http://schemas.microsoft.com/office/drawing/2014/main" id="{B95F4A50-2AC4-75DD-213D-E9933039ED27}"/>
              </a:ext>
            </a:extLst>
          </p:cNvPr>
          <p:cNvCxnSpPr>
            <a:cxnSpLocks/>
            <a:stCxn id="51" idx="3"/>
            <a:endCxn id="3145" idx="1"/>
          </p:cNvCxnSpPr>
          <p:nvPr/>
        </p:nvCxnSpPr>
        <p:spPr>
          <a:xfrm flipV="1">
            <a:off x="4090963" y="1979063"/>
            <a:ext cx="341264" cy="164011"/>
          </a:xfrm>
          <a:prstGeom prst="bentConnector3">
            <a:avLst>
              <a:gd name="adj1" fmla="val 4776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6" name="직사각형 3155">
            <a:extLst>
              <a:ext uri="{FF2B5EF4-FFF2-40B4-BE49-F238E27FC236}">
                <a16:creationId xmlns:a16="http://schemas.microsoft.com/office/drawing/2014/main" id="{C545FF42-D767-EF46-A82D-3184570ABAB8}"/>
              </a:ext>
            </a:extLst>
          </p:cNvPr>
          <p:cNvSpPr/>
          <p:nvPr/>
        </p:nvSpPr>
        <p:spPr>
          <a:xfrm>
            <a:off x="4420640" y="2760730"/>
            <a:ext cx="940863" cy="33845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관리자</a:t>
            </a:r>
            <a:endParaRPr lang="en-US" altLang="ko-KR" sz="105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157" name="연결선: 꺾임 3156">
            <a:extLst>
              <a:ext uri="{FF2B5EF4-FFF2-40B4-BE49-F238E27FC236}">
                <a16:creationId xmlns:a16="http://schemas.microsoft.com/office/drawing/2014/main" id="{950F041A-EBBA-F510-0AB5-BFACBCF5CEAB}"/>
              </a:ext>
            </a:extLst>
          </p:cNvPr>
          <p:cNvCxnSpPr>
            <a:cxnSpLocks/>
            <a:stCxn id="51" idx="3"/>
            <a:endCxn id="3156" idx="1"/>
          </p:cNvCxnSpPr>
          <p:nvPr/>
        </p:nvCxnSpPr>
        <p:spPr>
          <a:xfrm>
            <a:off x="4090963" y="2143074"/>
            <a:ext cx="329677" cy="78688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5" name="연결선: 꺾임 3164">
            <a:extLst>
              <a:ext uri="{FF2B5EF4-FFF2-40B4-BE49-F238E27FC236}">
                <a16:creationId xmlns:a16="http://schemas.microsoft.com/office/drawing/2014/main" id="{C08FEA35-68EC-D0D9-5570-383B1A9CE512}"/>
              </a:ext>
            </a:extLst>
          </p:cNvPr>
          <p:cNvCxnSpPr>
            <a:cxnSpLocks/>
            <a:stCxn id="3227" idx="3"/>
            <a:endCxn id="3140" idx="1"/>
          </p:cNvCxnSpPr>
          <p:nvPr/>
        </p:nvCxnSpPr>
        <p:spPr>
          <a:xfrm>
            <a:off x="6866329" y="1981090"/>
            <a:ext cx="304206" cy="36620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2" name="직사각형 3171">
            <a:extLst>
              <a:ext uri="{FF2B5EF4-FFF2-40B4-BE49-F238E27FC236}">
                <a16:creationId xmlns:a16="http://schemas.microsoft.com/office/drawing/2014/main" id="{18035288-7A51-F4DB-7968-C9047E01AE70}"/>
              </a:ext>
            </a:extLst>
          </p:cNvPr>
          <p:cNvSpPr/>
          <p:nvPr/>
        </p:nvSpPr>
        <p:spPr>
          <a:xfrm>
            <a:off x="5646566" y="2760729"/>
            <a:ext cx="940863" cy="33845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문의글</a:t>
            </a:r>
            <a:r>
              <a:rPr lang="ko-KR" altLang="en-US" sz="105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댓글작성</a:t>
            </a:r>
            <a:endParaRPr lang="en-US" altLang="ko-KR" sz="105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186" name="연결선: 꺾임 3185">
            <a:extLst>
              <a:ext uri="{FF2B5EF4-FFF2-40B4-BE49-F238E27FC236}">
                <a16:creationId xmlns:a16="http://schemas.microsoft.com/office/drawing/2014/main" id="{7F850076-0A84-FACC-33FA-C49361A5896E}"/>
              </a:ext>
            </a:extLst>
          </p:cNvPr>
          <p:cNvCxnSpPr>
            <a:cxnSpLocks/>
            <a:stCxn id="3129" idx="3"/>
          </p:cNvCxnSpPr>
          <p:nvPr/>
        </p:nvCxnSpPr>
        <p:spPr>
          <a:xfrm flipV="1">
            <a:off x="8113201" y="1975439"/>
            <a:ext cx="925533" cy="203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90" name="연결선: 꺾임 3189">
            <a:extLst>
              <a:ext uri="{FF2B5EF4-FFF2-40B4-BE49-F238E27FC236}">
                <a16:creationId xmlns:a16="http://schemas.microsoft.com/office/drawing/2014/main" id="{C3C31037-1B40-5861-B17D-F88A71E89456}"/>
              </a:ext>
            </a:extLst>
          </p:cNvPr>
          <p:cNvCxnSpPr>
            <a:cxnSpLocks/>
            <a:stCxn id="3140" idx="3"/>
          </p:cNvCxnSpPr>
          <p:nvPr/>
        </p:nvCxnSpPr>
        <p:spPr>
          <a:xfrm>
            <a:off x="8111398" y="2347295"/>
            <a:ext cx="927336" cy="9076"/>
          </a:xfrm>
          <a:prstGeom prst="bentConnector3">
            <a:avLst>
              <a:gd name="adj1" fmla="val 2889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95" name="직선 연결선 3194">
            <a:extLst>
              <a:ext uri="{FF2B5EF4-FFF2-40B4-BE49-F238E27FC236}">
                <a16:creationId xmlns:a16="http://schemas.microsoft.com/office/drawing/2014/main" id="{8F38E4BE-0D41-0968-6DB2-DD71F3D66CB2}"/>
              </a:ext>
            </a:extLst>
          </p:cNvPr>
          <p:cNvCxnSpPr>
            <a:cxnSpLocks/>
          </p:cNvCxnSpPr>
          <p:nvPr/>
        </p:nvCxnSpPr>
        <p:spPr>
          <a:xfrm>
            <a:off x="9038734" y="1604018"/>
            <a:ext cx="93" cy="76881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97" name="직선 화살표 연결선 3196">
            <a:extLst>
              <a:ext uri="{FF2B5EF4-FFF2-40B4-BE49-F238E27FC236}">
                <a16:creationId xmlns:a16="http://schemas.microsoft.com/office/drawing/2014/main" id="{212FAEE6-7EE6-9E9E-D578-3DDF03E0333E}"/>
              </a:ext>
            </a:extLst>
          </p:cNvPr>
          <p:cNvCxnSpPr>
            <a:cxnSpLocks/>
            <a:endCxn id="3131" idx="1"/>
          </p:cNvCxnSpPr>
          <p:nvPr/>
        </p:nvCxnSpPr>
        <p:spPr>
          <a:xfrm>
            <a:off x="9038734" y="1968451"/>
            <a:ext cx="655676" cy="820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00" name="연결선: 꺾임 3199">
            <a:extLst>
              <a:ext uri="{FF2B5EF4-FFF2-40B4-BE49-F238E27FC236}">
                <a16:creationId xmlns:a16="http://schemas.microsoft.com/office/drawing/2014/main" id="{170F7096-4839-0517-3703-E582E51DCD0C}"/>
              </a:ext>
            </a:extLst>
          </p:cNvPr>
          <p:cNvCxnSpPr>
            <a:cxnSpLocks/>
            <a:stCxn id="3172" idx="3"/>
            <a:endCxn id="3206" idx="1"/>
          </p:cNvCxnSpPr>
          <p:nvPr/>
        </p:nvCxnSpPr>
        <p:spPr>
          <a:xfrm>
            <a:off x="6587429" y="2929958"/>
            <a:ext cx="930752" cy="18724"/>
          </a:xfrm>
          <a:prstGeom prst="bentConnector3">
            <a:avLst>
              <a:gd name="adj1" fmla="val 94755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206" name="Picture 2">
            <a:extLst>
              <a:ext uri="{FF2B5EF4-FFF2-40B4-BE49-F238E27FC236}">
                <a16:creationId xmlns:a16="http://schemas.microsoft.com/office/drawing/2014/main" id="{92A5EDF8-44AF-A3EC-361E-2C53DBFBB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81" y="2657104"/>
            <a:ext cx="583155" cy="58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08" name="직사각형 3207">
            <a:extLst>
              <a:ext uri="{FF2B5EF4-FFF2-40B4-BE49-F238E27FC236}">
                <a16:creationId xmlns:a16="http://schemas.microsoft.com/office/drawing/2014/main" id="{4C4AE9FD-06FE-EDD6-D1CE-24F8AB1C8C0B}"/>
              </a:ext>
            </a:extLst>
          </p:cNvPr>
          <p:cNvSpPr/>
          <p:nvPr/>
        </p:nvSpPr>
        <p:spPr>
          <a:xfrm>
            <a:off x="3150099" y="4283515"/>
            <a:ext cx="940863" cy="33845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차량보기</a:t>
            </a:r>
          </a:p>
        </p:txBody>
      </p:sp>
      <p:sp>
        <p:nvSpPr>
          <p:cNvPr id="3212" name="직사각형 3211">
            <a:extLst>
              <a:ext uri="{FF2B5EF4-FFF2-40B4-BE49-F238E27FC236}">
                <a16:creationId xmlns:a16="http://schemas.microsoft.com/office/drawing/2014/main" id="{5ED83A21-322F-E0DC-C088-693774829B1C}"/>
              </a:ext>
            </a:extLst>
          </p:cNvPr>
          <p:cNvSpPr/>
          <p:nvPr/>
        </p:nvSpPr>
        <p:spPr>
          <a:xfrm>
            <a:off x="6722187" y="3722734"/>
            <a:ext cx="940863" cy="33845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예약하기</a:t>
            </a:r>
          </a:p>
        </p:txBody>
      </p:sp>
      <p:sp>
        <p:nvSpPr>
          <p:cNvPr id="3214" name="직사각형 3213">
            <a:extLst>
              <a:ext uri="{FF2B5EF4-FFF2-40B4-BE49-F238E27FC236}">
                <a16:creationId xmlns:a16="http://schemas.microsoft.com/office/drawing/2014/main" id="{5E300ED2-7B7C-481B-2D74-72677BC23AA0}"/>
              </a:ext>
            </a:extLst>
          </p:cNvPr>
          <p:cNvSpPr/>
          <p:nvPr/>
        </p:nvSpPr>
        <p:spPr>
          <a:xfrm>
            <a:off x="5103019" y="4283515"/>
            <a:ext cx="940863" cy="33845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필터검색</a:t>
            </a:r>
            <a:endParaRPr lang="en-US" altLang="ko-KR" sz="11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15" name="직사각형 3214">
            <a:extLst>
              <a:ext uri="{FF2B5EF4-FFF2-40B4-BE49-F238E27FC236}">
                <a16:creationId xmlns:a16="http://schemas.microsoft.com/office/drawing/2014/main" id="{8B8BDDA4-9560-33C1-2C84-C50D3B5AC5D1}"/>
              </a:ext>
            </a:extLst>
          </p:cNvPr>
          <p:cNvSpPr/>
          <p:nvPr/>
        </p:nvSpPr>
        <p:spPr>
          <a:xfrm>
            <a:off x="5103018" y="4740358"/>
            <a:ext cx="940863" cy="33845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상세보기</a:t>
            </a:r>
          </a:p>
        </p:txBody>
      </p:sp>
      <p:cxnSp>
        <p:nvCxnSpPr>
          <p:cNvPr id="3218" name="직선 화살표 연결선 3217">
            <a:extLst>
              <a:ext uri="{FF2B5EF4-FFF2-40B4-BE49-F238E27FC236}">
                <a16:creationId xmlns:a16="http://schemas.microsoft.com/office/drawing/2014/main" id="{299B457F-6805-DAC2-DE53-ED4063F849DB}"/>
              </a:ext>
            </a:extLst>
          </p:cNvPr>
          <p:cNvCxnSpPr>
            <a:cxnSpLocks/>
            <a:stCxn id="3208" idx="3"/>
            <a:endCxn id="3214" idx="1"/>
          </p:cNvCxnSpPr>
          <p:nvPr/>
        </p:nvCxnSpPr>
        <p:spPr>
          <a:xfrm>
            <a:off x="4090962" y="4452744"/>
            <a:ext cx="10120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27" name="다이아몬드 3226">
            <a:extLst>
              <a:ext uri="{FF2B5EF4-FFF2-40B4-BE49-F238E27FC236}">
                <a16:creationId xmlns:a16="http://schemas.microsoft.com/office/drawing/2014/main" id="{0D00798B-6B25-799D-EB45-B6ACC10C513F}"/>
              </a:ext>
            </a:extLst>
          </p:cNvPr>
          <p:cNvSpPr/>
          <p:nvPr/>
        </p:nvSpPr>
        <p:spPr>
          <a:xfrm>
            <a:off x="5544544" y="1717144"/>
            <a:ext cx="1321785" cy="527892"/>
          </a:xfrm>
          <a:prstGeom prst="diamond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로그인 여부</a:t>
            </a:r>
            <a:endParaRPr lang="en-US" altLang="ko-KR" sz="105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239" name="직선 화살표 연결선 3238">
            <a:extLst>
              <a:ext uri="{FF2B5EF4-FFF2-40B4-BE49-F238E27FC236}">
                <a16:creationId xmlns:a16="http://schemas.microsoft.com/office/drawing/2014/main" id="{FE4C7DFC-B40F-2F4F-5874-DA3A83F903FC}"/>
              </a:ext>
            </a:extLst>
          </p:cNvPr>
          <p:cNvCxnSpPr>
            <a:cxnSpLocks/>
            <a:stCxn id="3227" idx="0"/>
            <a:endCxn id="51" idx="0"/>
          </p:cNvCxnSpPr>
          <p:nvPr/>
        </p:nvCxnSpPr>
        <p:spPr>
          <a:xfrm rot="16200000" flipH="1" flipV="1">
            <a:off x="4784634" y="553041"/>
            <a:ext cx="256701" cy="2584905"/>
          </a:xfrm>
          <a:prstGeom prst="bentConnector3">
            <a:avLst>
              <a:gd name="adj1" fmla="val -89053"/>
            </a:avLst>
          </a:prstGeom>
          <a:ln w="15875" cap="flat" cmpd="sng" algn="ctr">
            <a:solidFill>
              <a:srgbClr val="FF0000"/>
            </a:solidFill>
            <a:prstDash val="lg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42" name="TextBox 3241">
            <a:extLst>
              <a:ext uri="{FF2B5EF4-FFF2-40B4-BE49-F238E27FC236}">
                <a16:creationId xmlns:a16="http://schemas.microsoft.com/office/drawing/2014/main" id="{8F99D033-B005-DC3E-70DF-58EAB1A99C9F}"/>
              </a:ext>
            </a:extLst>
          </p:cNvPr>
          <p:cNvSpPr txBox="1"/>
          <p:nvPr/>
        </p:nvSpPr>
        <p:spPr>
          <a:xfrm>
            <a:off x="4380404" y="1465518"/>
            <a:ext cx="940862" cy="283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비회원</a:t>
            </a:r>
          </a:p>
        </p:txBody>
      </p:sp>
      <p:sp>
        <p:nvSpPr>
          <p:cNvPr id="3244" name="다이아몬드 3243">
            <a:extLst>
              <a:ext uri="{FF2B5EF4-FFF2-40B4-BE49-F238E27FC236}">
                <a16:creationId xmlns:a16="http://schemas.microsoft.com/office/drawing/2014/main" id="{7EABB756-2FAF-514E-7ECF-88DE5725536F}"/>
              </a:ext>
            </a:extLst>
          </p:cNvPr>
          <p:cNvSpPr/>
          <p:nvPr/>
        </p:nvSpPr>
        <p:spPr>
          <a:xfrm>
            <a:off x="4936142" y="3629624"/>
            <a:ext cx="1321785" cy="527892"/>
          </a:xfrm>
          <a:prstGeom prst="diamond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로그인 여부</a:t>
            </a:r>
            <a:endParaRPr lang="en-US" altLang="ko-KR" sz="105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247" name="직선 화살표 연결선 3246">
            <a:extLst>
              <a:ext uri="{FF2B5EF4-FFF2-40B4-BE49-F238E27FC236}">
                <a16:creationId xmlns:a16="http://schemas.microsoft.com/office/drawing/2014/main" id="{AB65A568-D877-6AF3-8101-7CACE3165DD4}"/>
              </a:ext>
            </a:extLst>
          </p:cNvPr>
          <p:cNvCxnSpPr>
            <a:cxnSpLocks/>
            <a:stCxn id="3244" idx="3"/>
            <a:endCxn id="3212" idx="1"/>
          </p:cNvCxnSpPr>
          <p:nvPr/>
        </p:nvCxnSpPr>
        <p:spPr>
          <a:xfrm flipV="1">
            <a:off x="6257927" y="3891963"/>
            <a:ext cx="464260" cy="1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50" name="직선 화살표 연결선 3238">
            <a:extLst>
              <a:ext uri="{FF2B5EF4-FFF2-40B4-BE49-F238E27FC236}">
                <a16:creationId xmlns:a16="http://schemas.microsoft.com/office/drawing/2014/main" id="{58E7BB54-CB36-BD32-CD3A-5B92D572BF00}"/>
              </a:ext>
            </a:extLst>
          </p:cNvPr>
          <p:cNvCxnSpPr>
            <a:cxnSpLocks/>
            <a:stCxn id="3244" idx="0"/>
            <a:endCxn id="3208" idx="0"/>
          </p:cNvCxnSpPr>
          <p:nvPr/>
        </p:nvCxnSpPr>
        <p:spPr>
          <a:xfrm rot="16200000" flipH="1" flipV="1">
            <a:off x="4281837" y="2968317"/>
            <a:ext cx="653891" cy="1976504"/>
          </a:xfrm>
          <a:prstGeom prst="bentConnector3">
            <a:avLst>
              <a:gd name="adj1" fmla="val -34960"/>
            </a:avLst>
          </a:prstGeom>
          <a:ln w="15875" cap="flat" cmpd="sng" algn="ctr">
            <a:solidFill>
              <a:srgbClr val="FF0000"/>
            </a:solidFill>
            <a:prstDash val="lg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53" name="TextBox 3252">
            <a:extLst>
              <a:ext uri="{FF2B5EF4-FFF2-40B4-BE49-F238E27FC236}">
                <a16:creationId xmlns:a16="http://schemas.microsoft.com/office/drawing/2014/main" id="{41D1B1F0-486C-0738-1A5E-46576725A739}"/>
              </a:ext>
            </a:extLst>
          </p:cNvPr>
          <p:cNvSpPr txBox="1"/>
          <p:nvPr/>
        </p:nvSpPr>
        <p:spPr>
          <a:xfrm>
            <a:off x="4114289" y="3386863"/>
            <a:ext cx="940862" cy="283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비회원</a:t>
            </a:r>
          </a:p>
        </p:txBody>
      </p:sp>
      <p:cxnSp>
        <p:nvCxnSpPr>
          <p:cNvPr id="3254" name="연결선: 꺾임 3253">
            <a:extLst>
              <a:ext uri="{FF2B5EF4-FFF2-40B4-BE49-F238E27FC236}">
                <a16:creationId xmlns:a16="http://schemas.microsoft.com/office/drawing/2014/main" id="{ADE5B8B3-A7A3-51DA-ED36-63C32FF0C8FA}"/>
              </a:ext>
            </a:extLst>
          </p:cNvPr>
          <p:cNvCxnSpPr>
            <a:cxnSpLocks/>
            <a:stCxn id="15" idx="3"/>
            <a:endCxn id="3257" idx="1"/>
          </p:cNvCxnSpPr>
          <p:nvPr/>
        </p:nvCxnSpPr>
        <p:spPr>
          <a:xfrm>
            <a:off x="2272343" y="2152039"/>
            <a:ext cx="782506" cy="3507264"/>
          </a:xfrm>
          <a:prstGeom prst="bentConnector3">
            <a:avLst>
              <a:gd name="adj1" fmla="val 5584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7" name="직사각형 3256">
            <a:extLst>
              <a:ext uri="{FF2B5EF4-FFF2-40B4-BE49-F238E27FC236}">
                <a16:creationId xmlns:a16="http://schemas.microsoft.com/office/drawing/2014/main" id="{4AFD57BC-1155-C7DE-4FC6-8BF6384031A3}"/>
              </a:ext>
            </a:extLst>
          </p:cNvPr>
          <p:cNvSpPr/>
          <p:nvPr/>
        </p:nvSpPr>
        <p:spPr>
          <a:xfrm>
            <a:off x="3054849" y="5490074"/>
            <a:ext cx="940863" cy="33845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마이페이지</a:t>
            </a:r>
          </a:p>
        </p:txBody>
      </p:sp>
      <p:sp>
        <p:nvSpPr>
          <p:cNvPr id="3260" name="직사각형 3259">
            <a:extLst>
              <a:ext uri="{FF2B5EF4-FFF2-40B4-BE49-F238E27FC236}">
                <a16:creationId xmlns:a16="http://schemas.microsoft.com/office/drawing/2014/main" id="{25C7FCCF-5403-D2BB-832D-91619230DD4E}"/>
              </a:ext>
            </a:extLst>
          </p:cNvPr>
          <p:cNvSpPr/>
          <p:nvPr/>
        </p:nvSpPr>
        <p:spPr>
          <a:xfrm>
            <a:off x="5022856" y="5239544"/>
            <a:ext cx="1093822" cy="33845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회원정보수정</a:t>
            </a:r>
          </a:p>
        </p:txBody>
      </p:sp>
      <p:cxnSp>
        <p:nvCxnSpPr>
          <p:cNvPr id="3261" name="직선 화살표 연결선 3260">
            <a:extLst>
              <a:ext uri="{FF2B5EF4-FFF2-40B4-BE49-F238E27FC236}">
                <a16:creationId xmlns:a16="http://schemas.microsoft.com/office/drawing/2014/main" id="{A73B10F2-657A-63EA-5812-CEF03F5D47CD}"/>
              </a:ext>
            </a:extLst>
          </p:cNvPr>
          <p:cNvCxnSpPr>
            <a:cxnSpLocks/>
            <a:stCxn id="3257" idx="3"/>
            <a:endCxn id="3260" idx="1"/>
          </p:cNvCxnSpPr>
          <p:nvPr/>
        </p:nvCxnSpPr>
        <p:spPr>
          <a:xfrm flipV="1">
            <a:off x="3995712" y="5408773"/>
            <a:ext cx="1027144" cy="2505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69" name="직사각형 3268">
            <a:extLst>
              <a:ext uri="{FF2B5EF4-FFF2-40B4-BE49-F238E27FC236}">
                <a16:creationId xmlns:a16="http://schemas.microsoft.com/office/drawing/2014/main" id="{A345D94C-2008-F103-CF7C-81B386D516D6}"/>
              </a:ext>
            </a:extLst>
          </p:cNvPr>
          <p:cNvSpPr/>
          <p:nvPr/>
        </p:nvSpPr>
        <p:spPr>
          <a:xfrm>
            <a:off x="5013016" y="5743803"/>
            <a:ext cx="1093822" cy="33845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회원탈퇴</a:t>
            </a:r>
          </a:p>
        </p:txBody>
      </p:sp>
      <p:cxnSp>
        <p:nvCxnSpPr>
          <p:cNvPr id="3271" name="직선 화살표 연결선 3260">
            <a:extLst>
              <a:ext uri="{FF2B5EF4-FFF2-40B4-BE49-F238E27FC236}">
                <a16:creationId xmlns:a16="http://schemas.microsoft.com/office/drawing/2014/main" id="{B4DAC03A-71B5-1ACF-8B15-D48F48D7EB45}"/>
              </a:ext>
            </a:extLst>
          </p:cNvPr>
          <p:cNvCxnSpPr>
            <a:cxnSpLocks/>
            <a:stCxn id="3257" idx="3"/>
            <a:endCxn id="3269" idx="1"/>
          </p:cNvCxnSpPr>
          <p:nvPr/>
        </p:nvCxnSpPr>
        <p:spPr>
          <a:xfrm>
            <a:off x="3995712" y="5659303"/>
            <a:ext cx="1017304" cy="2537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74" name="다이아몬드 3273">
            <a:extLst>
              <a:ext uri="{FF2B5EF4-FFF2-40B4-BE49-F238E27FC236}">
                <a16:creationId xmlns:a16="http://schemas.microsoft.com/office/drawing/2014/main" id="{EE55C6E8-4162-B583-1F19-FE1F62BCF1B1}"/>
              </a:ext>
            </a:extLst>
          </p:cNvPr>
          <p:cNvSpPr/>
          <p:nvPr/>
        </p:nvSpPr>
        <p:spPr>
          <a:xfrm>
            <a:off x="6681652" y="5405148"/>
            <a:ext cx="1321785" cy="527892"/>
          </a:xfrm>
          <a:prstGeom prst="diamond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정상 입력</a:t>
            </a:r>
            <a:endParaRPr lang="en-US" altLang="ko-KR" sz="105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275" name="직선 화살표 연결선 3260">
            <a:extLst>
              <a:ext uri="{FF2B5EF4-FFF2-40B4-BE49-F238E27FC236}">
                <a16:creationId xmlns:a16="http://schemas.microsoft.com/office/drawing/2014/main" id="{09043805-EB83-24AC-95EB-6E114DE398CF}"/>
              </a:ext>
            </a:extLst>
          </p:cNvPr>
          <p:cNvCxnSpPr>
            <a:cxnSpLocks/>
            <a:stCxn id="3260" idx="3"/>
            <a:endCxn id="3274" idx="1"/>
          </p:cNvCxnSpPr>
          <p:nvPr/>
        </p:nvCxnSpPr>
        <p:spPr>
          <a:xfrm>
            <a:off x="6116678" y="5408773"/>
            <a:ext cx="564974" cy="260321"/>
          </a:xfrm>
          <a:prstGeom prst="bentConnector3">
            <a:avLst>
              <a:gd name="adj1" fmla="val 4865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78" name="직선 화살표 연결선 3260">
            <a:extLst>
              <a:ext uri="{FF2B5EF4-FFF2-40B4-BE49-F238E27FC236}">
                <a16:creationId xmlns:a16="http://schemas.microsoft.com/office/drawing/2014/main" id="{37C40732-164C-06A4-25EE-85184696AFCB}"/>
              </a:ext>
            </a:extLst>
          </p:cNvPr>
          <p:cNvCxnSpPr>
            <a:cxnSpLocks/>
            <a:stCxn id="3269" idx="3"/>
            <a:endCxn id="3274" idx="1"/>
          </p:cNvCxnSpPr>
          <p:nvPr/>
        </p:nvCxnSpPr>
        <p:spPr>
          <a:xfrm flipV="1">
            <a:off x="6106838" y="5669094"/>
            <a:ext cx="574814" cy="2439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81" name="직선 화살표 연결선 3280">
            <a:extLst>
              <a:ext uri="{FF2B5EF4-FFF2-40B4-BE49-F238E27FC236}">
                <a16:creationId xmlns:a16="http://schemas.microsoft.com/office/drawing/2014/main" id="{9FFD0888-BBBD-3CFF-0605-A7B5ABCF250E}"/>
              </a:ext>
            </a:extLst>
          </p:cNvPr>
          <p:cNvCxnSpPr>
            <a:cxnSpLocks/>
            <a:stCxn id="3283" idx="3"/>
          </p:cNvCxnSpPr>
          <p:nvPr/>
        </p:nvCxnSpPr>
        <p:spPr>
          <a:xfrm>
            <a:off x="9725175" y="5667065"/>
            <a:ext cx="653573" cy="626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83" name="직사각형 3282">
            <a:extLst>
              <a:ext uri="{FF2B5EF4-FFF2-40B4-BE49-F238E27FC236}">
                <a16:creationId xmlns:a16="http://schemas.microsoft.com/office/drawing/2014/main" id="{BD476F0F-8629-B0BB-F861-8221D82FC5CA}"/>
              </a:ext>
            </a:extLst>
          </p:cNvPr>
          <p:cNvSpPr/>
          <p:nvPr/>
        </p:nvSpPr>
        <p:spPr>
          <a:xfrm>
            <a:off x="8631353" y="5497836"/>
            <a:ext cx="1093822" cy="33845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수행완료</a:t>
            </a:r>
          </a:p>
        </p:txBody>
      </p:sp>
      <p:cxnSp>
        <p:nvCxnSpPr>
          <p:cNvPr id="3287" name="직선 화살표 연결선 3286">
            <a:extLst>
              <a:ext uri="{FF2B5EF4-FFF2-40B4-BE49-F238E27FC236}">
                <a16:creationId xmlns:a16="http://schemas.microsoft.com/office/drawing/2014/main" id="{E8CF082E-4C84-47E0-920A-A576FD32436A}"/>
              </a:ext>
            </a:extLst>
          </p:cNvPr>
          <p:cNvCxnSpPr>
            <a:cxnSpLocks/>
            <a:stCxn id="3274" idx="3"/>
            <a:endCxn id="3283" idx="1"/>
          </p:cNvCxnSpPr>
          <p:nvPr/>
        </p:nvCxnSpPr>
        <p:spPr>
          <a:xfrm flipV="1">
            <a:off x="8003437" y="5667065"/>
            <a:ext cx="627916" cy="2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91" name="Picture 2">
            <a:extLst>
              <a:ext uri="{FF2B5EF4-FFF2-40B4-BE49-F238E27FC236}">
                <a16:creationId xmlns:a16="http://schemas.microsoft.com/office/drawing/2014/main" id="{3204D14B-41ED-4136-D700-5BF20E1D0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401" y="5389781"/>
            <a:ext cx="583155" cy="58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92" name="직선 화살표 연결선 3238">
            <a:extLst>
              <a:ext uri="{FF2B5EF4-FFF2-40B4-BE49-F238E27FC236}">
                <a16:creationId xmlns:a16="http://schemas.microsoft.com/office/drawing/2014/main" id="{8D749EF4-B931-B366-F616-B4AAE1371D6C}"/>
              </a:ext>
            </a:extLst>
          </p:cNvPr>
          <p:cNvCxnSpPr>
            <a:cxnSpLocks/>
            <a:stCxn id="3269" idx="2"/>
            <a:endCxn id="15" idx="2"/>
          </p:cNvCxnSpPr>
          <p:nvPr/>
        </p:nvCxnSpPr>
        <p:spPr>
          <a:xfrm rot="5400000" flipH="1">
            <a:off x="1800423" y="2322757"/>
            <a:ext cx="3760993" cy="3758015"/>
          </a:xfrm>
          <a:prstGeom prst="bentConnector3">
            <a:avLst>
              <a:gd name="adj1" fmla="val -6078"/>
            </a:avLst>
          </a:prstGeom>
          <a:ln w="15875" cap="flat" cmpd="sng" algn="ctr">
            <a:solidFill>
              <a:srgbClr val="FF0000"/>
            </a:solidFill>
            <a:prstDash val="lg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95" name="TextBox 3294">
            <a:extLst>
              <a:ext uri="{FF2B5EF4-FFF2-40B4-BE49-F238E27FC236}">
                <a16:creationId xmlns:a16="http://schemas.microsoft.com/office/drawing/2014/main" id="{F03F3FB9-CFD0-108A-F517-756D04950DA3}"/>
              </a:ext>
            </a:extLst>
          </p:cNvPr>
          <p:cNvSpPr txBox="1"/>
          <p:nvPr/>
        </p:nvSpPr>
        <p:spPr>
          <a:xfrm>
            <a:off x="2597649" y="6307221"/>
            <a:ext cx="940862" cy="283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탈퇴성공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BDF9B89-5FAD-47B0-B7FC-06C74C402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25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기능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23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E5C2B3-A3FA-A307-4BA6-469E243C2916}"/>
              </a:ext>
            </a:extLst>
          </p:cNvPr>
          <p:cNvSpPr txBox="1"/>
          <p:nvPr/>
        </p:nvSpPr>
        <p:spPr>
          <a:xfrm>
            <a:off x="588135" y="1568708"/>
            <a:ext cx="3753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주요기능</a:t>
            </a:r>
            <a:r>
              <a:rPr lang="en-US" altLang="ko-KR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코드설명</a:t>
            </a:r>
            <a:r>
              <a:rPr lang="en-US" altLang="ko-KR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D4E4E4-3EA3-B3BE-035E-DF6FDC128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2283CE-6DA7-0E24-F6B3-986C743DFC54}"/>
              </a:ext>
            </a:extLst>
          </p:cNvPr>
          <p:cNvSpPr txBox="1"/>
          <p:nvPr/>
        </p:nvSpPr>
        <p:spPr>
          <a:xfrm>
            <a:off x="588038" y="2681862"/>
            <a:ext cx="3753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API, Plugin</a:t>
            </a:r>
            <a:endParaRPr lang="ko-KR" altLang="en-US" sz="3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429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-3" y="11019"/>
            <a:ext cx="12192000" cy="6858000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주요기능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필터검색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[0]</a:t>
                </a:r>
                <a:endParaRPr lang="ko-KR" altLang="en-US" sz="2800" dirty="0">
                  <a:solidFill>
                    <a:srgbClr val="44546A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24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CA88A49-F0B7-DE43-042B-DCBC479B1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EF90523-6764-1121-FDE1-538DF7796A71}"/>
              </a:ext>
            </a:extLst>
          </p:cNvPr>
          <p:cNvSpPr txBox="1"/>
          <p:nvPr/>
        </p:nvSpPr>
        <p:spPr>
          <a:xfrm>
            <a:off x="7255876" y="2313557"/>
            <a:ext cx="46640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사용자가 검색한 값 들을 담아줄 변수 선언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Checkbox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속성은 단일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다중선택이 가능함으로 배열 형태로 저장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최대 값과 더 보기 관련 변수는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기본 생성자로 초기값을 설정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1291414-CC31-DBF6-E29B-0C95A4EBB017}"/>
              </a:ext>
            </a:extLst>
          </p:cNvPr>
          <p:cNvGrpSpPr/>
          <p:nvPr/>
        </p:nvGrpSpPr>
        <p:grpSpPr>
          <a:xfrm>
            <a:off x="434422" y="1944225"/>
            <a:ext cx="6549358" cy="3336163"/>
            <a:chOff x="434422" y="1944225"/>
            <a:chExt cx="6549358" cy="333616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59B8F3-783D-5670-07A3-72049D6DD798}"/>
                </a:ext>
              </a:extLst>
            </p:cNvPr>
            <p:cNvSpPr txBox="1"/>
            <p:nvPr/>
          </p:nvSpPr>
          <p:spPr>
            <a:xfrm>
              <a:off x="434422" y="1944225"/>
              <a:ext cx="6549358" cy="369332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필터 검색 </a:t>
              </a:r>
              <a:r>
                <a:rPr lang="en-US" altLang="ko-KR" sz="18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SearchVO.java</a:t>
              </a:r>
              <a:endParaRPr lang="ko-KR" altLang="en-US" sz="18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002DAFF-0C8A-A358-14E1-7014E5D3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422" y="2299480"/>
              <a:ext cx="6549358" cy="2980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597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-3" y="0"/>
            <a:ext cx="12192000" cy="6858000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주요기능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필터검색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[1]</a:t>
                </a:r>
                <a:endParaRPr lang="ko-KR" altLang="en-US" sz="2800" dirty="0">
                  <a:solidFill>
                    <a:srgbClr val="44546A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25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CA88A49-F0B7-DE43-042B-DCBC479B1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EF90523-6764-1121-FDE1-538DF7796A71}"/>
              </a:ext>
            </a:extLst>
          </p:cNvPr>
          <p:cNvSpPr txBox="1"/>
          <p:nvPr/>
        </p:nvSpPr>
        <p:spPr>
          <a:xfrm>
            <a:off x="6193298" y="1260635"/>
            <a:ext cx="53353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 차량 출력은 사용자의 설정 값을 받지 않음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사용자의 값을 받지 않으면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0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아닌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null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값이 설정됨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조건문을 사용해 초기설정 값을 받도록 유도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CB334FA-83AC-E03B-94B4-4DAAA2327013}"/>
              </a:ext>
            </a:extLst>
          </p:cNvPr>
          <p:cNvCxnSpPr/>
          <p:nvPr/>
        </p:nvCxnSpPr>
        <p:spPr>
          <a:xfrm>
            <a:off x="337132" y="3657361"/>
            <a:ext cx="11094179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168BD8-5030-3F6A-B5E9-FD5A797B8583}"/>
              </a:ext>
            </a:extLst>
          </p:cNvPr>
          <p:cNvSpPr txBox="1"/>
          <p:nvPr/>
        </p:nvSpPr>
        <p:spPr>
          <a:xfrm>
            <a:off x="6193298" y="3805078"/>
            <a:ext cx="60435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최대 값과 같이 범위로 값이 설정되는 것이 아닌        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선택 값은 선택하지 않을 시 해당 선택항목의 전체 범위로 설정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다중선택이 가능함으로 배열에 저장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사용자가 다중 선택을 했다면 받아온 배열의 길이 만큼 배열리스트에 저장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로깅 처리로 데이터 값 확인하며 코드 작성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25A290A-7657-D2B7-942B-817FD69C44C0}"/>
              </a:ext>
            </a:extLst>
          </p:cNvPr>
          <p:cNvGrpSpPr/>
          <p:nvPr/>
        </p:nvGrpSpPr>
        <p:grpSpPr>
          <a:xfrm>
            <a:off x="570844" y="1282980"/>
            <a:ext cx="5427859" cy="2285369"/>
            <a:chOff x="570844" y="1222020"/>
            <a:chExt cx="5427859" cy="228536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8558844-408C-59AB-3BDA-755DD1FAFA3E}"/>
                </a:ext>
              </a:extLst>
            </p:cNvPr>
            <p:cNvGrpSpPr/>
            <p:nvPr/>
          </p:nvGrpSpPr>
          <p:grpSpPr>
            <a:xfrm>
              <a:off x="570849" y="1526017"/>
              <a:ext cx="5427854" cy="1981372"/>
              <a:chOff x="588035" y="1724577"/>
              <a:chExt cx="5427854" cy="198137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8AFC3AC9-AF00-908D-88E0-0E25FDDA25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035" y="1724577"/>
                <a:ext cx="5427854" cy="1981372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2BC90BA-59EF-ACD8-EB76-5A19C76954FE}"/>
                  </a:ext>
                </a:extLst>
              </p:cNvPr>
              <p:cNvSpPr/>
              <p:nvPr/>
            </p:nvSpPr>
            <p:spPr>
              <a:xfrm>
                <a:off x="663392" y="2179672"/>
                <a:ext cx="5229408" cy="1339077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64505D5-B304-DEC5-F2C3-D594EA7C30F3}"/>
                </a:ext>
              </a:extLst>
            </p:cNvPr>
            <p:cNvSpPr txBox="1"/>
            <p:nvPr/>
          </p:nvSpPr>
          <p:spPr>
            <a:xfrm>
              <a:off x="570844" y="1222020"/>
              <a:ext cx="5427854" cy="307777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가격검색 </a:t>
              </a:r>
              <a:r>
                <a:rPr lang="en-US" altLang="ko-KR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CarSearchAction.java</a:t>
              </a:r>
              <a:endPara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92E8DF5-006A-1844-7F50-D916456F8794}"/>
              </a:ext>
            </a:extLst>
          </p:cNvPr>
          <p:cNvGrpSpPr/>
          <p:nvPr/>
        </p:nvGrpSpPr>
        <p:grpSpPr>
          <a:xfrm>
            <a:off x="570844" y="3784224"/>
            <a:ext cx="5656072" cy="2784816"/>
            <a:chOff x="570844" y="3784224"/>
            <a:chExt cx="5656072" cy="278481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9B96481-2F7C-58D9-20B8-2E1FDDF41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848" y="4439387"/>
              <a:ext cx="5427855" cy="2129653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95AB97C-E8E5-095A-DA7C-D86553F58E45}"/>
                </a:ext>
              </a:extLst>
            </p:cNvPr>
            <p:cNvSpPr/>
            <p:nvPr/>
          </p:nvSpPr>
          <p:spPr>
            <a:xfrm>
              <a:off x="615726" y="4491902"/>
              <a:ext cx="5229408" cy="138913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0BE9188-308F-88F9-5C0F-357FE8D4C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845" y="4092764"/>
              <a:ext cx="5427858" cy="358171"/>
            </a:xfrm>
            <a:prstGeom prst="rect">
              <a:avLst/>
            </a:prstGeom>
          </p:spPr>
        </p:pic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4D6FB23E-9D14-446C-6988-610CA3E5F20F}"/>
                </a:ext>
              </a:extLst>
            </p:cNvPr>
            <p:cNvCxnSpPr>
              <a:cxnSpLocks/>
            </p:cNvCxnSpPr>
            <p:nvPr/>
          </p:nvCxnSpPr>
          <p:spPr>
            <a:xfrm>
              <a:off x="5845134" y="5618480"/>
              <a:ext cx="38178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DA717D-0B7D-A30E-3B53-676EF94BE4D2}"/>
                </a:ext>
              </a:extLst>
            </p:cNvPr>
            <p:cNvSpPr txBox="1"/>
            <p:nvPr/>
          </p:nvSpPr>
          <p:spPr>
            <a:xfrm>
              <a:off x="570844" y="3784224"/>
              <a:ext cx="5427854" cy="307777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판매지역검색 </a:t>
              </a:r>
              <a:r>
                <a:rPr lang="en-US" altLang="ko-KR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CarSearchAction.java</a:t>
              </a:r>
              <a:endPara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793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주요기능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필터검색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[2]</a:t>
                </a:r>
                <a:endParaRPr lang="ko-KR" altLang="en-US" sz="2800" dirty="0">
                  <a:solidFill>
                    <a:srgbClr val="44546A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26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0B6F27D-5A69-31F5-8463-80B3635FD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C304B4E-5547-E1EA-E6FD-C7A9ABA50C00}"/>
              </a:ext>
            </a:extLst>
          </p:cNvPr>
          <p:cNvSpPr txBox="1"/>
          <p:nvPr/>
        </p:nvSpPr>
        <p:spPr>
          <a:xfrm>
            <a:off x="6185787" y="1491182"/>
            <a:ext cx="53353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하나의 메인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SQL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문과 삽입해줄 서브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SQL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 초기화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조건문의 의해 문자열이 재할당되는 서브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SQL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SQL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문이 모여 완성될 메인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SQL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0FFE128-C6A6-55E1-35AD-E7719C68C98E}"/>
              </a:ext>
            </a:extLst>
          </p:cNvPr>
          <p:cNvGrpSpPr/>
          <p:nvPr/>
        </p:nvGrpSpPr>
        <p:grpSpPr>
          <a:xfrm>
            <a:off x="1623391" y="1286434"/>
            <a:ext cx="2914141" cy="1886825"/>
            <a:chOff x="1623391" y="1303414"/>
            <a:chExt cx="2914141" cy="188682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3815853-D227-4AE7-A807-F190D4F795E8}"/>
                </a:ext>
              </a:extLst>
            </p:cNvPr>
            <p:cNvSpPr txBox="1"/>
            <p:nvPr/>
          </p:nvSpPr>
          <p:spPr>
            <a:xfrm>
              <a:off x="1623391" y="1303414"/>
              <a:ext cx="2914141" cy="276999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삽입할 부분</a:t>
              </a:r>
              <a:r>
                <a:rPr lang="en-US" altLang="ko-KR" sz="12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SQL</a:t>
              </a:r>
              <a:r>
                <a:rPr lang="ko-KR" altLang="en-US" sz="12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문 </a:t>
              </a:r>
              <a:r>
                <a:rPr lang="en-US" altLang="ko-KR" sz="12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SearchDAO.java</a:t>
              </a:r>
              <a:endParaRPr lang="ko-KR" altLang="en-US" sz="12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E2C3700-6A7A-70F6-CE66-7668242EC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3391" y="1580412"/>
              <a:ext cx="2914141" cy="1609827"/>
            </a:xfrm>
            <a:prstGeom prst="rect">
              <a:avLst/>
            </a:prstGeom>
          </p:spPr>
        </p:pic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9FE8F1E-8825-102A-5C20-8117EF26B0A5}"/>
              </a:ext>
            </a:extLst>
          </p:cNvPr>
          <p:cNvSpPr/>
          <p:nvPr/>
        </p:nvSpPr>
        <p:spPr>
          <a:xfrm>
            <a:off x="1623388" y="1562467"/>
            <a:ext cx="2267892" cy="133647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C182519-0E0D-B07C-B75F-A3D6075B514C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3891280" y="2230704"/>
            <a:ext cx="229450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D741902-2229-60CA-714D-5B1D0215D587}"/>
              </a:ext>
            </a:extLst>
          </p:cNvPr>
          <p:cNvCxnSpPr>
            <a:cxnSpLocks/>
          </p:cNvCxnSpPr>
          <p:nvPr/>
        </p:nvCxnSpPr>
        <p:spPr>
          <a:xfrm>
            <a:off x="4114800" y="3020860"/>
            <a:ext cx="207098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4183CC8-9F52-DC1C-40B9-6E1523F3E71B}"/>
              </a:ext>
            </a:extLst>
          </p:cNvPr>
          <p:cNvCxnSpPr/>
          <p:nvPr/>
        </p:nvCxnSpPr>
        <p:spPr>
          <a:xfrm>
            <a:off x="548910" y="3360470"/>
            <a:ext cx="11094179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005E26E-267E-34B1-0F4B-EF75124DF6B2}"/>
              </a:ext>
            </a:extLst>
          </p:cNvPr>
          <p:cNvGrpSpPr/>
          <p:nvPr/>
        </p:nvGrpSpPr>
        <p:grpSpPr>
          <a:xfrm>
            <a:off x="347292" y="3599764"/>
            <a:ext cx="5883118" cy="2221822"/>
            <a:chOff x="578642" y="3661697"/>
            <a:chExt cx="5517358" cy="191834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AFF4DB4B-F2E5-F21B-4EA4-0C21781D4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642" y="3972082"/>
              <a:ext cx="5517358" cy="1607959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205170E-8436-22BF-B0E8-DC8401ABD520}"/>
                </a:ext>
              </a:extLst>
            </p:cNvPr>
            <p:cNvSpPr txBox="1"/>
            <p:nvPr/>
          </p:nvSpPr>
          <p:spPr>
            <a:xfrm>
              <a:off x="578642" y="3661697"/>
              <a:ext cx="5517358" cy="307777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검색한 판매지역</a:t>
              </a:r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SearchDAO.java</a:t>
              </a:r>
              <a:endPara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3CB29C3-692D-D8AB-D217-17391484E50F}"/>
              </a:ext>
            </a:extLst>
          </p:cNvPr>
          <p:cNvSpPr/>
          <p:nvPr/>
        </p:nvSpPr>
        <p:spPr>
          <a:xfrm>
            <a:off x="409803" y="4645137"/>
            <a:ext cx="3720376" cy="8382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85D29F2-4E6F-2D42-1AE1-537C0FEB914D}"/>
              </a:ext>
            </a:extLst>
          </p:cNvPr>
          <p:cNvCxnSpPr>
            <a:cxnSpLocks/>
          </p:cNvCxnSpPr>
          <p:nvPr/>
        </p:nvCxnSpPr>
        <p:spPr>
          <a:xfrm>
            <a:off x="4114800" y="4950540"/>
            <a:ext cx="211561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5E45175-98D6-E863-98AC-ADF378DE4B38}"/>
              </a:ext>
            </a:extLst>
          </p:cNvPr>
          <p:cNvSpPr txBox="1"/>
          <p:nvPr/>
        </p:nvSpPr>
        <p:spPr>
          <a:xfrm>
            <a:off x="6195947" y="3600079"/>
            <a:ext cx="53353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SQL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 만들어지는 로직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문자열을 합쳐야 함으로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StringBuilder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객체 생성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append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함수로 문자열 조합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SQL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문에 조합된 문자열 재할당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6B424-65AC-90EB-5144-055D018902D9}"/>
              </a:ext>
            </a:extLst>
          </p:cNvPr>
          <p:cNvSpPr txBox="1"/>
          <p:nvPr/>
        </p:nvSpPr>
        <p:spPr>
          <a:xfrm>
            <a:off x="1470645" y="6050801"/>
            <a:ext cx="38935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highlight>
                  <a:srgbClr val="FFFFFF"/>
                </a:highligh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“AND CFUEL IN (‘</a:t>
            </a:r>
            <a:r>
              <a:rPr lang="ko-KR" altLang="en-US" sz="2000" dirty="0">
                <a:highlight>
                  <a:srgbClr val="FFFFFF"/>
                </a:highlight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서울</a:t>
            </a:r>
            <a:r>
              <a:rPr lang="en-US" altLang="ko-KR" sz="2000" dirty="0">
                <a:highlight>
                  <a:srgbClr val="FFFFFF"/>
                </a:highligh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’, ‘</a:t>
            </a:r>
            <a:r>
              <a:rPr lang="ko-KR" altLang="en-US" sz="2000" dirty="0">
                <a:highlight>
                  <a:srgbClr val="FFFFFF"/>
                </a:highlight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경기</a:t>
            </a:r>
            <a:r>
              <a:rPr lang="en-US" altLang="ko-KR" sz="2000" dirty="0">
                <a:highlight>
                  <a:srgbClr val="FFFFFF"/>
                </a:highlight>
                <a:latin typeface="메이플스토리" panose="02000300000000000000" pitchFamily="2" charset="-127"/>
                <a:ea typeface="메이플스토리" panose="02000300000000000000" pitchFamily="2" charset="-127"/>
              </a:rPr>
              <a:t>’)”</a:t>
            </a:r>
            <a:endParaRPr lang="ko-KR" altLang="en-US" sz="2000" dirty="0">
              <a:highlight>
                <a:srgbClr val="FFFFFF"/>
              </a:highligh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527081B-9030-66B8-3C30-3D2B019495BE}"/>
              </a:ext>
            </a:extLst>
          </p:cNvPr>
          <p:cNvCxnSpPr>
            <a:cxnSpLocks/>
          </p:cNvCxnSpPr>
          <p:nvPr/>
        </p:nvCxnSpPr>
        <p:spPr>
          <a:xfrm>
            <a:off x="3738623" y="5677704"/>
            <a:ext cx="0" cy="3730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E07A17-A941-910D-AABF-B80C26155331}"/>
              </a:ext>
            </a:extLst>
          </p:cNvPr>
          <p:cNvCxnSpPr/>
          <p:nvPr/>
        </p:nvCxnSpPr>
        <p:spPr>
          <a:xfrm>
            <a:off x="1297610" y="5677704"/>
            <a:ext cx="259367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8AC4120-3A58-AED1-E469-CFEBC3EE6A31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860007" y="5712644"/>
            <a:ext cx="610638" cy="538213"/>
          </a:xfrm>
          <a:prstGeom prst="bentConnector3">
            <a:avLst>
              <a:gd name="adj1" fmla="val 10117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29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주요기능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필터검색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[3]</a:t>
                </a:r>
                <a:endParaRPr lang="ko-KR" altLang="en-US" sz="2800" dirty="0">
                  <a:solidFill>
                    <a:srgbClr val="44546A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27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40B6F27D-5A69-31F5-8463-80B3635FD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5E45175-98D6-E863-98AC-ADF378DE4B38}"/>
              </a:ext>
            </a:extLst>
          </p:cNvPr>
          <p:cNvSpPr txBox="1"/>
          <p:nvPr/>
        </p:nvSpPr>
        <p:spPr>
          <a:xfrm>
            <a:off x="5384800" y="3262401"/>
            <a:ext cx="66479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SQL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문들이 조합되는 메인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SQL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첫 번째 괄호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WHERE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1=1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은 참을 의미하는 무의미한 쿼리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조건문에 의해 조합된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SQL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문에 의한 차량 목록을 출력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두 번째 괄호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첫 번째 괄호에 의해 출력될 데이터들을 정렬할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SQL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 설정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 번째 괄호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ROWNUM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의해 웹 페이지에서 출력될 데이터 개수 지정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0FA0519-0CB9-FF38-4DBA-6A6F2CAFB9B5}"/>
              </a:ext>
            </a:extLst>
          </p:cNvPr>
          <p:cNvGrpSpPr/>
          <p:nvPr/>
        </p:nvGrpSpPr>
        <p:grpSpPr>
          <a:xfrm>
            <a:off x="404584" y="3087555"/>
            <a:ext cx="4980216" cy="3472394"/>
            <a:chOff x="363944" y="1965316"/>
            <a:chExt cx="4980216" cy="347239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0523A38-5FEB-AE41-6E83-9AA40CE28167}"/>
                </a:ext>
              </a:extLst>
            </p:cNvPr>
            <p:cNvGrpSpPr/>
            <p:nvPr/>
          </p:nvGrpSpPr>
          <p:grpSpPr>
            <a:xfrm>
              <a:off x="363947" y="1965316"/>
              <a:ext cx="3943892" cy="3472394"/>
              <a:chOff x="363947" y="1965316"/>
              <a:chExt cx="3943892" cy="347239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6906BEA-9C96-BDB6-E4C3-A4B1BB5CB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947" y="2273093"/>
                <a:ext cx="3943892" cy="316461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4EF109-F68C-64C5-D26A-BDAA4235E27D}"/>
                  </a:ext>
                </a:extLst>
              </p:cNvPr>
              <p:cNvSpPr txBox="1"/>
              <p:nvPr/>
            </p:nvSpPr>
            <p:spPr>
              <a:xfrm>
                <a:off x="363947" y="1965316"/>
                <a:ext cx="3943892" cy="307777"/>
              </a:xfrm>
              <a:prstGeom prst="rect">
                <a:avLst/>
              </a:prstGeom>
              <a:solidFill>
                <a:srgbClr val="E6E6E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정렬 선택 로직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: SearchDAO.java</a:t>
                </a:r>
                <a:endPara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08D68AB-7A4C-58D2-B308-0131C1B0AF62}"/>
                </a:ext>
              </a:extLst>
            </p:cNvPr>
            <p:cNvSpPr/>
            <p:nvPr/>
          </p:nvSpPr>
          <p:spPr>
            <a:xfrm>
              <a:off x="363944" y="2682240"/>
              <a:ext cx="3943892" cy="198255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4B7B43C6-3A90-912E-D59D-20EF43D3552C}"/>
                </a:ext>
              </a:extLst>
            </p:cNvPr>
            <p:cNvCxnSpPr>
              <a:cxnSpLocks/>
            </p:cNvCxnSpPr>
            <p:nvPr/>
          </p:nvCxnSpPr>
          <p:spPr>
            <a:xfrm>
              <a:off x="4307836" y="3952240"/>
              <a:ext cx="103632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D8283A1-5E08-D74A-C385-C8C12E59FF20}"/>
              </a:ext>
            </a:extLst>
          </p:cNvPr>
          <p:cNvGrpSpPr/>
          <p:nvPr/>
        </p:nvGrpSpPr>
        <p:grpSpPr>
          <a:xfrm>
            <a:off x="402187" y="1288048"/>
            <a:ext cx="11587519" cy="837608"/>
            <a:chOff x="404583" y="1366795"/>
            <a:chExt cx="11587519" cy="83760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B5DCAAD-4C2C-6F22-400C-72BE87CF9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190" b="1"/>
            <a:stretch/>
          </p:blipFill>
          <p:spPr>
            <a:xfrm>
              <a:off x="404587" y="1670840"/>
              <a:ext cx="11587515" cy="53356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289E85-5FBF-2FD2-C29A-CB68E032759A}"/>
                </a:ext>
              </a:extLst>
            </p:cNvPr>
            <p:cNvSpPr txBox="1"/>
            <p:nvPr/>
          </p:nvSpPr>
          <p:spPr>
            <a:xfrm>
              <a:off x="404583" y="1366795"/>
              <a:ext cx="11587515" cy="307778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★ ★ ★검색조건에 맞게 데이터를 조회해줄 메인</a:t>
              </a:r>
              <a:r>
                <a:rPr lang="en-US" altLang="ko-KR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SQL</a:t>
              </a:r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문 ★ ★ ★ </a:t>
              </a:r>
              <a:r>
                <a:rPr lang="en-US" altLang="ko-KR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SearchDAO.java</a:t>
              </a:r>
              <a:endPara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FDE7D41-B363-BFC5-2C0E-72968135F049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6195949" y="2125656"/>
            <a:ext cx="1193" cy="2570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F28A7E8-B2C7-F3F2-6801-C4DAB1575F39}"/>
              </a:ext>
            </a:extLst>
          </p:cNvPr>
          <p:cNvGrpSpPr/>
          <p:nvPr/>
        </p:nvGrpSpPr>
        <p:grpSpPr>
          <a:xfrm>
            <a:off x="404582" y="2382732"/>
            <a:ext cx="11585119" cy="646331"/>
            <a:chOff x="404582" y="2382732"/>
            <a:chExt cx="11585119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C6A924-71F2-4E10-8ECF-E6EF148993D1}"/>
                </a:ext>
              </a:extLst>
            </p:cNvPr>
            <p:cNvSpPr txBox="1"/>
            <p:nvPr/>
          </p:nvSpPr>
          <p:spPr>
            <a:xfrm>
              <a:off x="404582" y="2382732"/>
              <a:ext cx="1158511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“SELECT A.* FROM (SELECT * FROM CAR WHERE 1=1 AND CCITY IN(‘</a:t>
              </a:r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서울</a:t>
              </a:r>
              <a:r>
                <a:rPr lang="en-US" altLang="ko-KR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‘,’</a:t>
              </a:r>
              <a:r>
                <a:rPr lang="ko-KR" altLang="en-US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경기</a:t>
              </a:r>
              <a:r>
                <a:rPr lang="en-US" altLang="ko-KR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‘) AND CYEAR BETWEEN 2000 AND 2023 AND CKM BETWEEN 1 AND 100 AND CPRICE BETWEEN1 AND 100) A”;</a:t>
              </a:r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9C0DD24-D2CA-A532-4E26-893B37AF5FDB}"/>
                </a:ext>
              </a:extLst>
            </p:cNvPr>
            <p:cNvSpPr/>
            <p:nvPr/>
          </p:nvSpPr>
          <p:spPr>
            <a:xfrm>
              <a:off x="5224352" y="2404056"/>
              <a:ext cx="1207238" cy="328515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8184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주요기능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필터검색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[4].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검색조건 유지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[0].</a:t>
                </a:r>
                <a:r>
                  <a:rPr lang="en-US" altLang="ko-KR" sz="2400" dirty="0" err="1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checkbox,option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태그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28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113E810-2263-D68B-8A8D-30507F10C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70ED12-EA84-C605-611E-DF5E3F56C423}"/>
              </a:ext>
            </a:extLst>
          </p:cNvPr>
          <p:cNvSpPr txBox="1"/>
          <p:nvPr/>
        </p:nvSpPr>
        <p:spPr>
          <a:xfrm>
            <a:off x="5717975" y="5013242"/>
            <a:ext cx="5534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사용자의 편의성을 위해 필터검색 후 검색조건 값 유지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JSTL core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태그를 선언해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c:if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태그 사용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5C2B67D-2DB6-43F9-4FB4-000EFA6DC95F}"/>
              </a:ext>
            </a:extLst>
          </p:cNvPr>
          <p:cNvGrpSpPr/>
          <p:nvPr/>
        </p:nvGrpSpPr>
        <p:grpSpPr>
          <a:xfrm>
            <a:off x="496598" y="1823997"/>
            <a:ext cx="5021488" cy="4112575"/>
            <a:chOff x="434428" y="1717891"/>
            <a:chExt cx="4793402" cy="364017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853EEA7-F7B0-78A3-CB5F-7859A6750347}"/>
                </a:ext>
              </a:extLst>
            </p:cNvPr>
            <p:cNvGrpSpPr/>
            <p:nvPr/>
          </p:nvGrpSpPr>
          <p:grpSpPr>
            <a:xfrm>
              <a:off x="434432" y="2025668"/>
              <a:ext cx="4793398" cy="3332400"/>
              <a:chOff x="588038" y="1966218"/>
              <a:chExt cx="4793398" cy="333240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593E742-506E-F1FC-FD72-6D0645CA4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038" y="1966218"/>
                <a:ext cx="4793394" cy="235995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66DA5496-F06A-A346-F7DA-8C26F3C9E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041" y="4445068"/>
                <a:ext cx="4793395" cy="85355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4C1A62-CBF7-B554-98E8-0F84DEE28A93}"/>
                </a:ext>
              </a:extLst>
            </p:cNvPr>
            <p:cNvSpPr txBox="1"/>
            <p:nvPr/>
          </p:nvSpPr>
          <p:spPr>
            <a:xfrm>
              <a:off x="434428" y="1717891"/>
              <a:ext cx="4793393" cy="307777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검색조건 유지</a:t>
              </a:r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</a:t>
              </a:r>
              <a:r>
                <a:rPr lang="en-US" altLang="ko-KR" sz="14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filterSearch.jsp</a:t>
              </a:r>
              <a:endPara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4C7C0684-3FB2-92BC-8134-198FA2D836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372"/>
          <a:stretch/>
        </p:blipFill>
        <p:spPr>
          <a:xfrm>
            <a:off x="5717975" y="1823997"/>
            <a:ext cx="1852333" cy="310729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8C3D7E-15BE-AF83-2194-420DDA250549}"/>
              </a:ext>
            </a:extLst>
          </p:cNvPr>
          <p:cNvSpPr/>
          <p:nvPr/>
        </p:nvSpPr>
        <p:spPr>
          <a:xfrm>
            <a:off x="905779" y="2513543"/>
            <a:ext cx="473426" cy="19771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24E5D5-93D8-C7C0-C6CD-54F4BFD7A504}"/>
              </a:ext>
            </a:extLst>
          </p:cNvPr>
          <p:cNvSpPr/>
          <p:nvPr/>
        </p:nvSpPr>
        <p:spPr>
          <a:xfrm>
            <a:off x="969457" y="4972255"/>
            <a:ext cx="473426" cy="9643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D6E93C-D204-D936-1302-E7F0D661C141}"/>
              </a:ext>
            </a:extLst>
          </p:cNvPr>
          <p:cNvSpPr/>
          <p:nvPr/>
        </p:nvSpPr>
        <p:spPr>
          <a:xfrm>
            <a:off x="5867794" y="2249375"/>
            <a:ext cx="1528686" cy="67670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813A89D-DEC6-7242-BFB4-8A8221E84059}"/>
              </a:ext>
            </a:extLst>
          </p:cNvPr>
          <p:cNvCxnSpPr>
            <a:cxnSpLocks/>
          </p:cNvCxnSpPr>
          <p:nvPr/>
        </p:nvCxnSpPr>
        <p:spPr>
          <a:xfrm>
            <a:off x="7396480" y="2397760"/>
            <a:ext cx="33528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FD31801-98E6-E7E8-F8A9-1ED8F0955A10}"/>
              </a:ext>
            </a:extLst>
          </p:cNvPr>
          <p:cNvSpPr txBox="1"/>
          <p:nvPr/>
        </p:nvSpPr>
        <p:spPr>
          <a:xfrm>
            <a:off x="7731760" y="2002750"/>
            <a:ext cx="4368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VARCHAR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사이트 필터검색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모달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창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검색조건이 유지된 캡쳐 화면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515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주요기능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– 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필터검색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[5].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검색조건 유지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[1].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범위 슬라이드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29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113E810-2263-D68B-8A8D-30507F10C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6D08C6-32C3-90E4-FC36-79D459C41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25" y="1617073"/>
            <a:ext cx="6164363" cy="17273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B28FF5-111A-F06C-61DA-FEC005F0D2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16" r="1013"/>
          <a:stretch/>
        </p:blipFill>
        <p:spPr>
          <a:xfrm>
            <a:off x="363944" y="4059454"/>
            <a:ext cx="6164363" cy="268601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DD3649-636B-AFA6-F9F4-B4F2683FE5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04"/>
          <a:stretch/>
        </p:blipFill>
        <p:spPr>
          <a:xfrm>
            <a:off x="6659988" y="1617073"/>
            <a:ext cx="5290680" cy="5115497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DA40147-7398-8641-E1F8-31AC3F7EA12B}"/>
              </a:ext>
            </a:extLst>
          </p:cNvPr>
          <p:cNvCxnSpPr>
            <a:cxnSpLocks/>
            <a:stCxn id="29" idx="2"/>
            <a:endCxn id="38" idx="1"/>
          </p:cNvCxnSpPr>
          <p:nvPr/>
        </p:nvCxnSpPr>
        <p:spPr>
          <a:xfrm rot="16200000" flipH="1">
            <a:off x="6153178" y="4050425"/>
            <a:ext cx="639808" cy="3714155"/>
          </a:xfrm>
          <a:prstGeom prst="bentConnector2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D925EB4-E11C-6644-1857-0147273D0B05}"/>
              </a:ext>
            </a:extLst>
          </p:cNvPr>
          <p:cNvSpPr txBox="1"/>
          <p:nvPr/>
        </p:nvSpPr>
        <p:spPr>
          <a:xfrm>
            <a:off x="3956625" y="4885634"/>
            <a:ext cx="1318759" cy="7019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AF2825-B71E-B75A-2E1A-03C551F3E8CC}"/>
              </a:ext>
            </a:extLst>
          </p:cNvPr>
          <p:cNvSpPr txBox="1"/>
          <p:nvPr/>
        </p:nvSpPr>
        <p:spPr>
          <a:xfrm>
            <a:off x="8330160" y="6088166"/>
            <a:ext cx="1271040" cy="2784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B23DEF-A505-188C-18EA-81702E45EA2B}"/>
              </a:ext>
            </a:extLst>
          </p:cNvPr>
          <p:cNvSpPr txBox="1"/>
          <p:nvPr/>
        </p:nvSpPr>
        <p:spPr>
          <a:xfrm>
            <a:off x="10315395" y="6109505"/>
            <a:ext cx="675747" cy="2784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748DA17-A146-C2FC-FC15-FF819E412331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9601200" y="6227407"/>
            <a:ext cx="714195" cy="213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356E9C8-6867-1FF7-2D6C-0BE308D47A60}"/>
              </a:ext>
            </a:extLst>
          </p:cNvPr>
          <p:cNvSpPr txBox="1"/>
          <p:nvPr/>
        </p:nvSpPr>
        <p:spPr>
          <a:xfrm>
            <a:off x="11219532" y="6359610"/>
            <a:ext cx="740810" cy="3722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46" name="직선 연결선 24">
            <a:extLst>
              <a:ext uri="{FF2B5EF4-FFF2-40B4-BE49-F238E27FC236}">
                <a16:creationId xmlns:a16="http://schemas.microsoft.com/office/drawing/2014/main" id="{C31A719D-1BF9-0D2D-5191-1BF57A4C0D51}"/>
              </a:ext>
            </a:extLst>
          </p:cNvPr>
          <p:cNvCxnSpPr>
            <a:cxnSpLocks/>
            <a:stCxn id="40" idx="3"/>
            <a:endCxn id="45" idx="0"/>
          </p:cNvCxnSpPr>
          <p:nvPr/>
        </p:nvCxnSpPr>
        <p:spPr>
          <a:xfrm>
            <a:off x="10991142" y="6248745"/>
            <a:ext cx="598795" cy="110865"/>
          </a:xfrm>
          <a:prstGeom prst="bentConnector2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62746C-A752-08B9-61F1-10D878E07E57}"/>
              </a:ext>
            </a:extLst>
          </p:cNvPr>
          <p:cNvSpPr txBox="1"/>
          <p:nvPr/>
        </p:nvSpPr>
        <p:spPr>
          <a:xfrm>
            <a:off x="8648098" y="6366648"/>
            <a:ext cx="1078853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36D872E-45FD-8BAD-50E5-C6E53DBCD043}"/>
              </a:ext>
            </a:extLst>
          </p:cNvPr>
          <p:cNvCxnSpPr>
            <a:cxnSpLocks/>
            <a:stCxn id="45" idx="1"/>
            <a:endCxn id="49" idx="3"/>
          </p:cNvCxnSpPr>
          <p:nvPr/>
        </p:nvCxnSpPr>
        <p:spPr>
          <a:xfrm flipH="1">
            <a:off x="9726951" y="6545732"/>
            <a:ext cx="1492581" cy="55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B6F0F69-321B-304B-85A3-E841D19E635E}"/>
              </a:ext>
            </a:extLst>
          </p:cNvPr>
          <p:cNvSpPr txBox="1"/>
          <p:nvPr/>
        </p:nvSpPr>
        <p:spPr>
          <a:xfrm>
            <a:off x="3495732" y="2100744"/>
            <a:ext cx="1078853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55" name="직선 연결선 24">
            <a:extLst>
              <a:ext uri="{FF2B5EF4-FFF2-40B4-BE49-F238E27FC236}">
                <a16:creationId xmlns:a16="http://schemas.microsoft.com/office/drawing/2014/main" id="{0802ABE0-417F-FE0B-5390-C97C37C1467C}"/>
              </a:ext>
            </a:extLst>
          </p:cNvPr>
          <p:cNvCxnSpPr>
            <a:cxnSpLocks/>
            <a:stCxn id="49" idx="1"/>
            <a:endCxn id="24" idx="2"/>
          </p:cNvCxnSpPr>
          <p:nvPr/>
        </p:nvCxnSpPr>
        <p:spPr>
          <a:xfrm rot="10800000">
            <a:off x="3247346" y="6375720"/>
            <a:ext cx="5400753" cy="175594"/>
          </a:xfrm>
          <a:prstGeom prst="bentConnector2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BD56E34-2430-238C-70A3-C3670CB4B684}"/>
              </a:ext>
            </a:extLst>
          </p:cNvPr>
          <p:cNvSpPr txBox="1"/>
          <p:nvPr/>
        </p:nvSpPr>
        <p:spPr>
          <a:xfrm>
            <a:off x="924047" y="2092770"/>
            <a:ext cx="695654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49B6240-4B51-0871-FAE8-4DB87789F3AA}"/>
              </a:ext>
            </a:extLst>
          </p:cNvPr>
          <p:cNvCxnSpPr>
            <a:cxnSpLocks/>
            <a:stCxn id="54" idx="1"/>
            <a:endCxn id="58" idx="3"/>
          </p:cNvCxnSpPr>
          <p:nvPr/>
        </p:nvCxnSpPr>
        <p:spPr>
          <a:xfrm flipH="1" flipV="1">
            <a:off x="1619701" y="2277436"/>
            <a:ext cx="1876031" cy="79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908C7AA-7E8E-E71B-23B9-004A4D997B97}"/>
              </a:ext>
            </a:extLst>
          </p:cNvPr>
          <p:cNvSpPr txBox="1"/>
          <p:nvPr/>
        </p:nvSpPr>
        <p:spPr>
          <a:xfrm>
            <a:off x="2019499" y="2603375"/>
            <a:ext cx="520014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64" name="직선 연결선 24">
            <a:extLst>
              <a:ext uri="{FF2B5EF4-FFF2-40B4-BE49-F238E27FC236}">
                <a16:creationId xmlns:a16="http://schemas.microsoft.com/office/drawing/2014/main" id="{68424F26-9BF4-5E57-775B-EFDE67337E55}"/>
              </a:ext>
            </a:extLst>
          </p:cNvPr>
          <p:cNvCxnSpPr>
            <a:cxnSpLocks/>
            <a:stCxn id="58" idx="2"/>
            <a:endCxn id="63" idx="1"/>
          </p:cNvCxnSpPr>
          <p:nvPr/>
        </p:nvCxnSpPr>
        <p:spPr>
          <a:xfrm rot="16200000" flipH="1">
            <a:off x="1482717" y="2251258"/>
            <a:ext cx="325939" cy="747625"/>
          </a:xfrm>
          <a:prstGeom prst="bentConnector2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24">
            <a:extLst>
              <a:ext uri="{FF2B5EF4-FFF2-40B4-BE49-F238E27FC236}">
                <a16:creationId xmlns:a16="http://schemas.microsoft.com/office/drawing/2014/main" id="{4F274F14-031E-CA1B-4513-B1E5E17E93AA}"/>
              </a:ext>
            </a:extLst>
          </p:cNvPr>
          <p:cNvCxnSpPr>
            <a:cxnSpLocks/>
            <a:stCxn id="63" idx="3"/>
            <a:endCxn id="70" idx="0"/>
          </p:cNvCxnSpPr>
          <p:nvPr/>
        </p:nvCxnSpPr>
        <p:spPr>
          <a:xfrm flipV="1">
            <a:off x="2539513" y="2115747"/>
            <a:ext cx="6170658" cy="672294"/>
          </a:xfrm>
          <a:prstGeom prst="bentConnector4">
            <a:avLst>
              <a:gd name="adj1" fmla="val 44850"/>
              <a:gd name="adj2" fmla="val 134003"/>
            </a:avLst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CDB9669-83FD-EB88-9F21-CFF85004286F}"/>
              </a:ext>
            </a:extLst>
          </p:cNvPr>
          <p:cNvSpPr txBox="1"/>
          <p:nvPr/>
        </p:nvSpPr>
        <p:spPr>
          <a:xfrm>
            <a:off x="8074651" y="2115747"/>
            <a:ext cx="1271040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D1ACAAB-3040-38CB-2C18-8B76DD58BFC9}"/>
              </a:ext>
            </a:extLst>
          </p:cNvPr>
          <p:cNvSpPr txBox="1"/>
          <p:nvPr/>
        </p:nvSpPr>
        <p:spPr>
          <a:xfrm>
            <a:off x="6692669" y="2115747"/>
            <a:ext cx="549853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2A62D03-AE48-9825-9D6E-776BDF112F34}"/>
              </a:ext>
            </a:extLst>
          </p:cNvPr>
          <p:cNvCxnSpPr>
            <a:cxnSpLocks/>
            <a:stCxn id="70" idx="1"/>
            <a:endCxn id="72" idx="3"/>
          </p:cNvCxnSpPr>
          <p:nvPr/>
        </p:nvCxnSpPr>
        <p:spPr>
          <a:xfrm flipH="1">
            <a:off x="7242522" y="2300413"/>
            <a:ext cx="83212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78AACF5-1BF8-C61F-D186-4ADFC8969B05}"/>
              </a:ext>
            </a:extLst>
          </p:cNvPr>
          <p:cNvSpPr txBox="1"/>
          <p:nvPr/>
        </p:nvSpPr>
        <p:spPr>
          <a:xfrm>
            <a:off x="6900178" y="4671045"/>
            <a:ext cx="1331966" cy="142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78" name="직선 연결선 24">
            <a:extLst>
              <a:ext uri="{FF2B5EF4-FFF2-40B4-BE49-F238E27FC236}">
                <a16:creationId xmlns:a16="http://schemas.microsoft.com/office/drawing/2014/main" id="{1E3B247D-E068-F830-4A2A-0D977E0EAC85}"/>
              </a:ext>
            </a:extLst>
          </p:cNvPr>
          <p:cNvCxnSpPr>
            <a:cxnSpLocks/>
            <a:stCxn id="72" idx="2"/>
            <a:endCxn id="77" idx="0"/>
          </p:cNvCxnSpPr>
          <p:nvPr/>
        </p:nvCxnSpPr>
        <p:spPr>
          <a:xfrm rot="16200000" flipH="1">
            <a:off x="6173895" y="3278779"/>
            <a:ext cx="2185966" cy="598565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9D5A2722-4269-72AA-E9EC-C6E18CA81539}"/>
              </a:ext>
            </a:extLst>
          </p:cNvPr>
          <p:cNvSpPr/>
          <p:nvPr/>
        </p:nvSpPr>
        <p:spPr>
          <a:xfrm>
            <a:off x="3809291" y="4720684"/>
            <a:ext cx="294664" cy="3096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EA5A9A0-3F6F-2B9D-AA95-091360445666}"/>
              </a:ext>
            </a:extLst>
          </p:cNvPr>
          <p:cNvSpPr/>
          <p:nvPr/>
        </p:nvSpPr>
        <p:spPr>
          <a:xfrm>
            <a:off x="8135445" y="5851566"/>
            <a:ext cx="294664" cy="3096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B95FB84-E56A-2278-C1EF-CA72E71C375A}"/>
              </a:ext>
            </a:extLst>
          </p:cNvPr>
          <p:cNvSpPr/>
          <p:nvPr/>
        </p:nvSpPr>
        <p:spPr>
          <a:xfrm>
            <a:off x="10087005" y="5865725"/>
            <a:ext cx="294664" cy="3096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C7CC03A-1412-E3E9-4224-DC82DDAE2959}"/>
              </a:ext>
            </a:extLst>
          </p:cNvPr>
          <p:cNvSpPr/>
          <p:nvPr/>
        </p:nvSpPr>
        <p:spPr>
          <a:xfrm>
            <a:off x="11617695" y="6049964"/>
            <a:ext cx="294664" cy="3096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52EFA2D1-C190-ABB8-5473-E5D9A8A503C2}"/>
              </a:ext>
            </a:extLst>
          </p:cNvPr>
          <p:cNvSpPr/>
          <p:nvPr/>
        </p:nvSpPr>
        <p:spPr>
          <a:xfrm>
            <a:off x="9670361" y="6227405"/>
            <a:ext cx="294664" cy="3096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45EBED04-CB6B-8D02-A072-769ADFB72365}"/>
              </a:ext>
            </a:extLst>
          </p:cNvPr>
          <p:cNvSpPr/>
          <p:nvPr/>
        </p:nvSpPr>
        <p:spPr>
          <a:xfrm>
            <a:off x="3274733" y="1880778"/>
            <a:ext cx="294664" cy="3096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437A3AF5-9A90-943A-74AD-D430DB648DFC}"/>
              </a:ext>
            </a:extLst>
          </p:cNvPr>
          <p:cNvSpPr/>
          <p:nvPr/>
        </p:nvSpPr>
        <p:spPr>
          <a:xfrm>
            <a:off x="720565" y="1830138"/>
            <a:ext cx="294664" cy="3096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</a:t>
            </a:r>
            <a:endParaRPr lang="ko-KR" altLang="en-US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EADFD1C-B97E-9C0A-8750-B164A9EC03C9}"/>
              </a:ext>
            </a:extLst>
          </p:cNvPr>
          <p:cNvSpPr/>
          <p:nvPr/>
        </p:nvSpPr>
        <p:spPr>
          <a:xfrm>
            <a:off x="1841575" y="2388855"/>
            <a:ext cx="269162" cy="3096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endParaRPr lang="ko-KR" altLang="en-US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6553340-68DC-029F-F51E-772548393027}"/>
              </a:ext>
            </a:extLst>
          </p:cNvPr>
          <p:cNvSpPr/>
          <p:nvPr/>
        </p:nvSpPr>
        <p:spPr>
          <a:xfrm>
            <a:off x="8052214" y="4496506"/>
            <a:ext cx="627787" cy="3336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13</a:t>
            </a:r>
            <a:endParaRPr lang="ko-KR" altLang="en-US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903A61-FAFD-42A9-82E4-E5000F0C88AD}"/>
              </a:ext>
            </a:extLst>
          </p:cNvPr>
          <p:cNvSpPr txBox="1"/>
          <p:nvPr/>
        </p:nvSpPr>
        <p:spPr>
          <a:xfrm>
            <a:off x="23654" y="3342976"/>
            <a:ext cx="676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사용자로부터 받은 값이 웹에서 보여질 요소의 값에 재할당 되는 과정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CE341A-0BAC-F604-6C5C-6C508295F74C}"/>
              </a:ext>
            </a:extLst>
          </p:cNvPr>
          <p:cNvSpPr txBox="1"/>
          <p:nvPr/>
        </p:nvSpPr>
        <p:spPr>
          <a:xfrm>
            <a:off x="383325" y="1297811"/>
            <a:ext cx="6162009" cy="319261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범위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슬라이더 검색 조건 유지 </a:t>
            </a:r>
            <a:r>
              <a:rPr lang="en-US" altLang="ko-KR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CarSearchAction.java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84E11DA-3CAD-D854-ACB2-552713CC4F06}"/>
              </a:ext>
            </a:extLst>
          </p:cNvPr>
          <p:cNvSpPr/>
          <p:nvPr/>
        </p:nvSpPr>
        <p:spPr>
          <a:xfrm>
            <a:off x="6244230" y="1855887"/>
            <a:ext cx="658739" cy="34224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12</a:t>
            </a:r>
            <a:endParaRPr lang="ko-KR" altLang="en-US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03FD4E0-7DCA-4B8A-0C71-300FA12F33E9}"/>
              </a:ext>
            </a:extLst>
          </p:cNvPr>
          <p:cNvSpPr txBox="1"/>
          <p:nvPr/>
        </p:nvSpPr>
        <p:spPr>
          <a:xfrm>
            <a:off x="6665752" y="1305085"/>
            <a:ext cx="5284916" cy="307777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범위 슬라이더 검색 조건 유지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rangeSlider.js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A3DFEA5-9104-FDAC-566D-48A98FFA58B8}"/>
              </a:ext>
            </a:extLst>
          </p:cNvPr>
          <p:cNvSpPr txBox="1"/>
          <p:nvPr/>
        </p:nvSpPr>
        <p:spPr>
          <a:xfrm>
            <a:off x="363941" y="3744145"/>
            <a:ext cx="6164363" cy="315309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범위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슬라이더 검색 조건 유지 </a:t>
            </a:r>
            <a:r>
              <a:rPr lang="en-US" altLang="ko-KR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14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filterSearch.jsp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E36BB9-9404-04DB-DA33-7775FBC70505}"/>
              </a:ext>
            </a:extLst>
          </p:cNvPr>
          <p:cNvSpPr txBox="1"/>
          <p:nvPr/>
        </p:nvSpPr>
        <p:spPr>
          <a:xfrm>
            <a:off x="2350869" y="6006388"/>
            <a:ext cx="1792951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EBAD85-704C-08D2-0468-87CB3BDFE957}"/>
              </a:ext>
            </a:extLst>
          </p:cNvPr>
          <p:cNvCxnSpPr>
            <a:cxnSpLocks/>
            <a:stCxn id="24" idx="1"/>
            <a:endCxn id="54" idx="0"/>
          </p:cNvCxnSpPr>
          <p:nvPr/>
        </p:nvCxnSpPr>
        <p:spPr>
          <a:xfrm rot="10800000" flipH="1">
            <a:off x="2350869" y="2100744"/>
            <a:ext cx="1684290" cy="4090310"/>
          </a:xfrm>
          <a:prstGeom prst="bentConnector4">
            <a:avLst>
              <a:gd name="adj1" fmla="val -125135"/>
              <a:gd name="adj2" fmla="val 110993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9D9C8AE9-0900-E130-FA57-57DEAC09A2BD}"/>
              </a:ext>
            </a:extLst>
          </p:cNvPr>
          <p:cNvSpPr/>
          <p:nvPr/>
        </p:nvSpPr>
        <p:spPr>
          <a:xfrm>
            <a:off x="3979393" y="5781750"/>
            <a:ext cx="294664" cy="3096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641E04ED-C81F-ED40-B4AC-A6C78886B8F9}"/>
              </a:ext>
            </a:extLst>
          </p:cNvPr>
          <p:cNvSpPr/>
          <p:nvPr/>
        </p:nvSpPr>
        <p:spPr>
          <a:xfrm>
            <a:off x="7613597" y="1891207"/>
            <a:ext cx="658739" cy="34224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11</a:t>
            </a:r>
            <a:endParaRPr lang="ko-KR" altLang="en-US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641F3D5-AC5B-5093-0387-1B865A96CE61}"/>
              </a:ext>
            </a:extLst>
          </p:cNvPr>
          <p:cNvGrpSpPr/>
          <p:nvPr/>
        </p:nvGrpSpPr>
        <p:grpSpPr>
          <a:xfrm>
            <a:off x="3975632" y="2571846"/>
            <a:ext cx="2569701" cy="486805"/>
            <a:chOff x="4006422" y="2420136"/>
            <a:chExt cx="2569701" cy="486805"/>
          </a:xfrm>
        </p:grpSpPr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79979D8F-3B97-CEBE-F944-9DDBE4180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11286"/>
            <a:stretch/>
          </p:blipFill>
          <p:spPr>
            <a:xfrm>
              <a:off x="4012037" y="2675762"/>
              <a:ext cx="2550076" cy="231179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B3B1ABE-3723-463C-69FE-254BA2014A34}"/>
                </a:ext>
              </a:extLst>
            </p:cNvPr>
            <p:cNvSpPr txBox="1"/>
            <p:nvPr/>
          </p:nvSpPr>
          <p:spPr>
            <a:xfrm>
              <a:off x="4006422" y="2420136"/>
              <a:ext cx="2569701" cy="261610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filterSearch.jsp</a:t>
              </a:r>
              <a:endParaRPr lang="ko-KR" altLang="en-US" sz="11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107" name="타원 106">
            <a:extLst>
              <a:ext uri="{FF2B5EF4-FFF2-40B4-BE49-F238E27FC236}">
                <a16:creationId xmlns:a16="http://schemas.microsoft.com/office/drawing/2014/main" id="{6BD827DD-B1D1-F7D8-D3F3-7439D8BE77D7}"/>
              </a:ext>
            </a:extLst>
          </p:cNvPr>
          <p:cNvSpPr/>
          <p:nvPr/>
        </p:nvSpPr>
        <p:spPr>
          <a:xfrm>
            <a:off x="5796169" y="2395706"/>
            <a:ext cx="658739" cy="34224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endParaRPr lang="ko-KR" altLang="en-US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86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32048"/>
            <a:ext cx="12192000" cy="6825952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프로젝트 개요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3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E2A766F-50B3-F1ED-C141-1E80A2575BAB}"/>
              </a:ext>
            </a:extLst>
          </p:cNvPr>
          <p:cNvSpPr txBox="1"/>
          <p:nvPr/>
        </p:nvSpPr>
        <p:spPr>
          <a:xfrm>
            <a:off x="588038" y="1359903"/>
            <a:ext cx="3074776" cy="534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</a:t>
            </a:r>
            <a:r>
              <a:rPr lang="en-US" altLang="ko-KR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EE8DD-C0B5-0AAD-DE8B-CE1D5EEA6AA1}"/>
              </a:ext>
            </a:extLst>
          </p:cNvPr>
          <p:cNvSpPr txBox="1"/>
          <p:nvPr/>
        </p:nvSpPr>
        <p:spPr>
          <a:xfrm>
            <a:off x="588038" y="2117022"/>
            <a:ext cx="3074776" cy="534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역할 분담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ADB52-5998-B488-C39C-3CFA70CC91B3}"/>
              </a:ext>
            </a:extLst>
          </p:cNvPr>
          <p:cNvSpPr txBox="1"/>
          <p:nvPr/>
        </p:nvSpPr>
        <p:spPr>
          <a:xfrm>
            <a:off x="588038" y="2874141"/>
            <a:ext cx="3074776" cy="534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환경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4CDFE5-0CEB-03EB-0FB8-CE0F60B1C7BB}"/>
              </a:ext>
            </a:extLst>
          </p:cNvPr>
          <p:cNvSpPr txBox="1"/>
          <p:nvPr/>
        </p:nvSpPr>
        <p:spPr>
          <a:xfrm>
            <a:off x="588038" y="3631260"/>
            <a:ext cx="2696491" cy="534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일정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8891B4-8226-C634-1575-F20F429A7014}"/>
              </a:ext>
            </a:extLst>
          </p:cNvPr>
          <p:cNvSpPr txBox="1"/>
          <p:nvPr/>
        </p:nvSpPr>
        <p:spPr>
          <a:xfrm>
            <a:off x="588038" y="4388379"/>
            <a:ext cx="2777477" cy="534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버전 관리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03EFBB-140E-C9A0-B803-781202B6E32F}"/>
              </a:ext>
            </a:extLst>
          </p:cNvPr>
          <p:cNvSpPr txBox="1"/>
          <p:nvPr/>
        </p:nvSpPr>
        <p:spPr>
          <a:xfrm>
            <a:off x="588038" y="5145498"/>
            <a:ext cx="2955888" cy="534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웹 페이지 구성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1F78503-5EFD-CB37-595F-F22E1C50B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6A8562-5253-C15C-CB7D-AC1A8CAE2A3A}"/>
              </a:ext>
            </a:extLst>
          </p:cNvPr>
          <p:cNvSpPr txBox="1"/>
          <p:nvPr/>
        </p:nvSpPr>
        <p:spPr>
          <a:xfrm>
            <a:off x="588038" y="5902617"/>
            <a:ext cx="2955888" cy="534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반응형 웹</a:t>
            </a:r>
          </a:p>
        </p:txBody>
      </p:sp>
    </p:spTree>
    <p:extLst>
      <p:ext uri="{BB962C8B-B14F-4D97-AF65-F5344CB8AC3E}">
        <p14:creationId xmlns:p14="http://schemas.microsoft.com/office/powerpoint/2010/main" val="2448160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기능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</a:t>
                </a:r>
                <a:r>
                  <a:rPr lang="ko-KR" altLang="en-US" sz="2800" dirty="0" err="1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리스너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r>
                  <a:rPr lang="ko-KR" altLang="en-US" sz="2800" dirty="0" err="1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크롤링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.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데이터 가공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30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9A7F570-6177-8A16-6CA4-1873599C7BFD}"/>
              </a:ext>
            </a:extLst>
          </p:cNvPr>
          <p:cNvSpPr txBox="1"/>
          <p:nvPr/>
        </p:nvSpPr>
        <p:spPr>
          <a:xfrm>
            <a:off x="363947" y="3507202"/>
            <a:ext cx="5603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리스너로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샘플 데이터의 존재 유무 확인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1400" dirty="0" err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리스너는</a:t>
            </a:r>
            <a:r>
              <a:rPr lang="ko-KR" altLang="en-US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최우선적으로 작업을 수행</a:t>
            </a:r>
            <a:endParaRPr lang="en-US" altLang="ko-KR" sz="14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 사이트에서 가지고 올 샘플 데이터 선택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샘플 데이터를 가공해서 원하는 데이터 저장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2B238B-3A7D-68AA-25B5-D92E80D2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8D1A00-50B1-880C-9C37-D3DB7E240D74}"/>
              </a:ext>
            </a:extLst>
          </p:cNvPr>
          <p:cNvGrpSpPr/>
          <p:nvPr/>
        </p:nvGrpSpPr>
        <p:grpSpPr>
          <a:xfrm>
            <a:off x="363947" y="1359199"/>
            <a:ext cx="5732053" cy="1871849"/>
            <a:chOff x="588038" y="1268126"/>
            <a:chExt cx="5802603" cy="187184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E2EB210-15D7-DEBC-1576-71B6541B1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038" y="1581937"/>
              <a:ext cx="5802602" cy="15580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6C9CB4-647C-EDD4-E5C0-CB555E85B2AD}"/>
                </a:ext>
              </a:extLst>
            </p:cNvPr>
            <p:cNvSpPr txBox="1"/>
            <p:nvPr/>
          </p:nvSpPr>
          <p:spPr>
            <a:xfrm>
              <a:off x="588039" y="1268126"/>
              <a:ext cx="5802602" cy="313811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동적 </a:t>
              </a:r>
              <a:r>
                <a:rPr lang="ko-KR" altLang="en-US" sz="14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크롤링</a:t>
              </a:r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작업 로직 </a:t>
              </a:r>
              <a:r>
                <a:rPr lang="en-US" altLang="ko-KR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CrawlingListener.java</a:t>
              </a:r>
              <a:endPara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D1B85EA-9812-0798-20DB-91F0CD3A7C78}"/>
              </a:ext>
            </a:extLst>
          </p:cNvPr>
          <p:cNvGrpSpPr/>
          <p:nvPr/>
        </p:nvGrpSpPr>
        <p:grpSpPr>
          <a:xfrm>
            <a:off x="6401678" y="1359199"/>
            <a:ext cx="5426374" cy="1573506"/>
            <a:chOff x="409045" y="1315187"/>
            <a:chExt cx="5426374" cy="157350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E41B081-8841-4F53-2A0F-B41B981B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045" y="1628999"/>
              <a:ext cx="5426374" cy="125969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A4D2DCF-2E27-9F8B-E0BC-613D4D3FDE1E}"/>
                </a:ext>
              </a:extLst>
            </p:cNvPr>
            <p:cNvSpPr txBox="1"/>
            <p:nvPr/>
          </p:nvSpPr>
          <p:spPr>
            <a:xfrm>
              <a:off x="409045" y="1315187"/>
              <a:ext cx="5426374" cy="313811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크롤링</a:t>
              </a:r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데이터 선택 </a:t>
              </a:r>
              <a:r>
                <a:rPr lang="en-US" altLang="ko-KR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Crawling.java</a:t>
              </a:r>
              <a:endPara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382597D-063C-4839-B0EB-6F13CFBB34DF}"/>
              </a:ext>
            </a:extLst>
          </p:cNvPr>
          <p:cNvGrpSpPr/>
          <p:nvPr/>
        </p:nvGrpSpPr>
        <p:grpSpPr>
          <a:xfrm>
            <a:off x="6401678" y="3108210"/>
            <a:ext cx="5426374" cy="3487009"/>
            <a:chOff x="316069" y="3283717"/>
            <a:chExt cx="5802602" cy="348700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FAFB0B45-AB11-7093-C26D-7766F4E5B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069" y="3597528"/>
              <a:ext cx="5802602" cy="317319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4C1FEA3-50DE-1395-9499-8B151EAA7F6B}"/>
                </a:ext>
              </a:extLst>
            </p:cNvPr>
            <p:cNvSpPr txBox="1"/>
            <p:nvPr/>
          </p:nvSpPr>
          <p:spPr>
            <a:xfrm>
              <a:off x="316101" y="3283717"/>
              <a:ext cx="5802538" cy="313811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크롤링</a:t>
              </a:r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데이터 가공 </a:t>
              </a:r>
              <a:r>
                <a:rPr lang="en-US" altLang="ko-KR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Crawling.java</a:t>
              </a:r>
              <a:endPara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973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기능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인코딩 필터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31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9A7F570-6177-8A16-6CA4-1873599C7BFD}"/>
              </a:ext>
            </a:extLst>
          </p:cNvPr>
          <p:cNvSpPr txBox="1"/>
          <p:nvPr/>
        </p:nvSpPr>
        <p:spPr>
          <a:xfrm>
            <a:off x="5594594" y="1716690"/>
            <a:ext cx="6173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인코딩 설정을 모든 페이지에 함으로 반복적인 코드를 줄이기 용이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Xml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파일에서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UTF-8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인코딩 값 설정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2B238B-3A7D-68AA-25B5-D92E80D2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2D204627-C98A-FC45-7FCE-53C3EBE71E78}"/>
              </a:ext>
            </a:extLst>
          </p:cNvPr>
          <p:cNvGrpSpPr/>
          <p:nvPr/>
        </p:nvGrpSpPr>
        <p:grpSpPr>
          <a:xfrm>
            <a:off x="1879894" y="1484478"/>
            <a:ext cx="2545301" cy="1205019"/>
            <a:chOff x="832942" y="4722780"/>
            <a:chExt cx="2545301" cy="120501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DE1B886-32AC-A19B-CC2E-E07FFCCA7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942" y="5028561"/>
              <a:ext cx="2545301" cy="89923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D72041-DB16-3778-3080-970AB24D4A7E}"/>
                </a:ext>
              </a:extLst>
            </p:cNvPr>
            <p:cNvSpPr txBox="1"/>
            <p:nvPr/>
          </p:nvSpPr>
          <p:spPr>
            <a:xfrm>
              <a:off x="832942" y="4722780"/>
              <a:ext cx="2545301" cy="307777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xml </a:t>
              </a:r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설정 값 </a:t>
              </a:r>
              <a:r>
                <a:rPr lang="en-US" altLang="ko-KR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web.xml</a:t>
              </a:r>
              <a:endPara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4A6D4EE-543B-03CD-DEBF-90652D719BD2}"/>
              </a:ext>
            </a:extLst>
          </p:cNvPr>
          <p:cNvGrpSpPr/>
          <p:nvPr/>
        </p:nvGrpSpPr>
        <p:grpSpPr>
          <a:xfrm>
            <a:off x="406401" y="3056679"/>
            <a:ext cx="6173989" cy="3445628"/>
            <a:chOff x="977705" y="2899176"/>
            <a:chExt cx="8131245" cy="4188365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7BB43E2-2101-D800-D749-BF3DA3F15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7705" y="3292452"/>
              <a:ext cx="8131245" cy="3795089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63286-CCAD-2F6A-39A5-8DFCC63C206E}"/>
                </a:ext>
              </a:extLst>
            </p:cNvPr>
            <p:cNvSpPr txBox="1"/>
            <p:nvPr/>
          </p:nvSpPr>
          <p:spPr>
            <a:xfrm>
              <a:off x="977705" y="2899176"/>
              <a:ext cx="8131245" cy="374121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EncFilter.java</a:t>
              </a:r>
              <a:endPara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563AB61-CB86-8968-0F8E-EEF9DC30E331}"/>
              </a:ext>
            </a:extLst>
          </p:cNvPr>
          <p:cNvCxnSpPr>
            <a:cxnSpLocks/>
          </p:cNvCxnSpPr>
          <p:nvPr/>
        </p:nvCxnSpPr>
        <p:spPr>
          <a:xfrm>
            <a:off x="4328160" y="2442515"/>
            <a:ext cx="126643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702CC7B-7B79-F42A-4728-52E90155CEF8}"/>
              </a:ext>
            </a:extLst>
          </p:cNvPr>
          <p:cNvSpPr txBox="1"/>
          <p:nvPr/>
        </p:nvSpPr>
        <p:spPr>
          <a:xfrm>
            <a:off x="6807216" y="5036199"/>
            <a:ext cx="54051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페이지 인코딩 설정 적용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FilterConfig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객체로 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web.xml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설정 값 전달받음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DA93399-3541-6E42-74C6-33807C9F99D8}"/>
              </a:ext>
            </a:extLst>
          </p:cNvPr>
          <p:cNvSpPr txBox="1"/>
          <p:nvPr/>
        </p:nvSpPr>
        <p:spPr>
          <a:xfrm>
            <a:off x="571080" y="4786064"/>
            <a:ext cx="2314359" cy="7917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BB41A45-B690-9534-D39A-315DDB64AE2F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2885439" y="5181952"/>
            <a:ext cx="399289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38151FC-82D6-21D2-AD42-F44F1755E9B2}"/>
              </a:ext>
            </a:extLst>
          </p:cNvPr>
          <p:cNvSpPr txBox="1"/>
          <p:nvPr/>
        </p:nvSpPr>
        <p:spPr>
          <a:xfrm>
            <a:off x="1424485" y="5829030"/>
            <a:ext cx="363675" cy="1958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11D7146-71A1-8655-8DCE-0A71016885EE}"/>
              </a:ext>
            </a:extLst>
          </p:cNvPr>
          <p:cNvCxnSpPr>
            <a:cxnSpLocks/>
            <a:stCxn id="55" idx="2"/>
          </p:cNvCxnSpPr>
          <p:nvPr/>
        </p:nvCxnSpPr>
        <p:spPr>
          <a:xfrm rot="16200000" flipH="1">
            <a:off x="4173224" y="3457979"/>
            <a:ext cx="138210" cy="5272012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280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API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E-mail API[0].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아이디 찾기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[0]</a:t>
                </a:r>
                <a:endParaRPr lang="ko-KR" altLang="en-US" sz="2800" dirty="0">
                  <a:solidFill>
                    <a:srgbClr val="44546A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32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89BF43A-5173-552D-33AA-E58B178F7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10"/>
          <a:stretch/>
        </p:blipFill>
        <p:spPr>
          <a:xfrm>
            <a:off x="366948" y="1540590"/>
            <a:ext cx="5881689" cy="5187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C7070D-2AB5-42A7-00A9-6AC350FB14D5}"/>
              </a:ext>
            </a:extLst>
          </p:cNvPr>
          <p:cNvSpPr txBox="1"/>
          <p:nvPr/>
        </p:nvSpPr>
        <p:spPr>
          <a:xfrm>
            <a:off x="2439513" y="1692054"/>
            <a:ext cx="1457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아이디 발송 버튼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6E3AC-7335-F3F5-B55C-AAAC709D16E3}"/>
              </a:ext>
            </a:extLst>
          </p:cNvPr>
          <p:cNvSpPr txBox="1"/>
          <p:nvPr/>
        </p:nvSpPr>
        <p:spPr>
          <a:xfrm>
            <a:off x="1979593" y="1867708"/>
            <a:ext cx="10953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입력한 이름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E8CFD-FAAF-099F-763D-3E5AE0B9D57C}"/>
              </a:ext>
            </a:extLst>
          </p:cNvPr>
          <p:cNvSpPr txBox="1"/>
          <p:nvPr/>
        </p:nvSpPr>
        <p:spPr>
          <a:xfrm>
            <a:off x="6918959" y="1395413"/>
            <a:ext cx="4516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버튼을 누르게 되면 입력한 이름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이메일을     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POST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방식으로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Controller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전달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입력한 이메일로 아이디 관련 정보 메일 발송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ED3FA-E630-DDE2-82D6-8982FD556095}"/>
              </a:ext>
            </a:extLst>
          </p:cNvPr>
          <p:cNvSpPr txBox="1"/>
          <p:nvPr/>
        </p:nvSpPr>
        <p:spPr>
          <a:xfrm>
            <a:off x="7253000" y="6146439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로깅처리로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전달하는 값 확인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712C211-1715-3583-995F-94CFE8F3E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22735D-C818-2FE6-F0E3-C38B421EB5EC}"/>
              </a:ext>
            </a:extLst>
          </p:cNvPr>
          <p:cNvSpPr/>
          <p:nvPr/>
        </p:nvSpPr>
        <p:spPr>
          <a:xfrm>
            <a:off x="769598" y="1583750"/>
            <a:ext cx="4547160" cy="6726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9C5E2BA-C2D4-FEA7-B99C-C4438BCF196E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316758" y="1583750"/>
            <a:ext cx="1644240" cy="336327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AF247EB-58E5-E1E8-37F5-E79AB2BCBC68}"/>
              </a:ext>
            </a:extLst>
          </p:cNvPr>
          <p:cNvSpPr/>
          <p:nvPr/>
        </p:nvSpPr>
        <p:spPr>
          <a:xfrm>
            <a:off x="1108873" y="2275433"/>
            <a:ext cx="2704205" cy="273517"/>
          </a:xfrm>
          <a:prstGeom prst="rect">
            <a:avLst/>
          </a:prstGeom>
          <a:noFill/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F2A632-5936-2A18-99AE-F3BDD125CA16}"/>
              </a:ext>
            </a:extLst>
          </p:cNvPr>
          <p:cNvSpPr/>
          <p:nvPr/>
        </p:nvSpPr>
        <p:spPr>
          <a:xfrm>
            <a:off x="1654797" y="5698550"/>
            <a:ext cx="3286041" cy="554231"/>
          </a:xfrm>
          <a:prstGeom prst="rect">
            <a:avLst/>
          </a:prstGeom>
          <a:noFill/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4D8214C-45DA-0B7D-5E02-D8E8243C17DF}"/>
              </a:ext>
            </a:extLst>
          </p:cNvPr>
          <p:cNvCxnSpPr>
            <a:cxnSpLocks/>
            <a:stCxn id="39" idx="3"/>
            <a:endCxn id="31" idx="1"/>
          </p:cNvCxnSpPr>
          <p:nvPr/>
        </p:nvCxnSpPr>
        <p:spPr>
          <a:xfrm>
            <a:off x="3813078" y="2412192"/>
            <a:ext cx="3439922" cy="3918913"/>
          </a:xfrm>
          <a:prstGeom prst="bentConnector3">
            <a:avLst>
              <a:gd name="adj1" fmla="val 50000"/>
            </a:avLst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0">
            <a:extLst>
              <a:ext uri="{FF2B5EF4-FFF2-40B4-BE49-F238E27FC236}">
                <a16:creationId xmlns:a16="http://schemas.microsoft.com/office/drawing/2014/main" id="{3AD46773-7EFF-1AD3-2E52-23C1CB78CE1F}"/>
              </a:ext>
            </a:extLst>
          </p:cNvPr>
          <p:cNvCxnSpPr>
            <a:cxnSpLocks/>
            <a:stCxn id="40" idx="3"/>
            <a:endCxn id="31" idx="1"/>
          </p:cNvCxnSpPr>
          <p:nvPr/>
        </p:nvCxnSpPr>
        <p:spPr>
          <a:xfrm>
            <a:off x="4940838" y="5975666"/>
            <a:ext cx="2312162" cy="355439"/>
          </a:xfrm>
          <a:prstGeom prst="bentConnector3">
            <a:avLst>
              <a:gd name="adj1" fmla="val 25393"/>
            </a:avLst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E76071-A4D6-572A-F13C-CE22E56E2CE2}"/>
              </a:ext>
            </a:extLst>
          </p:cNvPr>
          <p:cNvSpPr txBox="1"/>
          <p:nvPr/>
        </p:nvSpPr>
        <p:spPr>
          <a:xfrm>
            <a:off x="2176018" y="2038304"/>
            <a:ext cx="1240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입력한 이메일</a:t>
            </a:r>
          </a:p>
        </p:txBody>
      </p:sp>
      <p:cxnSp>
        <p:nvCxnSpPr>
          <p:cNvPr id="66" name="직선 화살표 연결선 35">
            <a:extLst>
              <a:ext uri="{FF2B5EF4-FFF2-40B4-BE49-F238E27FC236}">
                <a16:creationId xmlns:a16="http://schemas.microsoft.com/office/drawing/2014/main" id="{6AC897F6-F96E-3119-8856-74D49ECF93A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83798" y="2385573"/>
            <a:ext cx="377200" cy="187606"/>
          </a:xfrm>
          <a:prstGeom prst="bentConnector3">
            <a:avLst>
              <a:gd name="adj1" fmla="val 100155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0935C44-E0F0-23E7-E693-054D20CCD436}"/>
              </a:ext>
            </a:extLst>
          </p:cNvPr>
          <p:cNvGrpSpPr/>
          <p:nvPr/>
        </p:nvGrpSpPr>
        <p:grpSpPr>
          <a:xfrm>
            <a:off x="6389211" y="2619229"/>
            <a:ext cx="5467625" cy="3388652"/>
            <a:chOff x="6389211" y="2619229"/>
            <a:chExt cx="5467625" cy="3388652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AA50AD0-BC1C-C33A-F68E-BB81D1296377}"/>
                </a:ext>
              </a:extLst>
            </p:cNvPr>
            <p:cNvGrpSpPr/>
            <p:nvPr/>
          </p:nvGrpSpPr>
          <p:grpSpPr>
            <a:xfrm>
              <a:off x="6389211" y="2619229"/>
              <a:ext cx="5467625" cy="3388652"/>
              <a:chOff x="6531972" y="3564533"/>
              <a:chExt cx="6337085" cy="3570599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29FA1ED-D7E4-9CC1-C6A1-641AECAEA4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949"/>
              <a:stretch/>
            </p:blipFill>
            <p:spPr>
              <a:xfrm>
                <a:off x="6531972" y="3564533"/>
                <a:ext cx="6337085" cy="3570599"/>
              </a:xfrm>
              <a:prstGeom prst="rect">
                <a:avLst/>
              </a:prstGeom>
              <a:ln w="22225">
                <a:solidFill>
                  <a:srgbClr val="FF0000"/>
                </a:solidFill>
              </a:ln>
            </p:spPr>
          </p:pic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990C30C7-0ED9-2C46-6CB4-879AA8BA30B1}"/>
                  </a:ext>
                </a:extLst>
              </p:cNvPr>
              <p:cNvSpPr/>
              <p:nvPr/>
            </p:nvSpPr>
            <p:spPr>
              <a:xfrm>
                <a:off x="8544560" y="5662513"/>
                <a:ext cx="365760" cy="149007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4EE489D-FA45-D1F0-0EF9-BD776CB81236}"/>
                </a:ext>
              </a:extLst>
            </p:cNvPr>
            <p:cNvSpPr/>
            <p:nvPr/>
          </p:nvSpPr>
          <p:spPr>
            <a:xfrm>
              <a:off x="7986484" y="3922105"/>
              <a:ext cx="1167676" cy="141414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970A4DF-26FF-A850-3986-42D0624BE161}"/>
                </a:ext>
              </a:extLst>
            </p:cNvPr>
            <p:cNvSpPr/>
            <p:nvPr/>
          </p:nvSpPr>
          <p:spPr>
            <a:xfrm>
              <a:off x="7215843" y="4135504"/>
              <a:ext cx="1225401" cy="151574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4133A5D-2579-FE50-DB8D-CC443505DA9E}"/>
              </a:ext>
            </a:extLst>
          </p:cNvPr>
          <p:cNvSpPr txBox="1"/>
          <p:nvPr/>
        </p:nvSpPr>
        <p:spPr>
          <a:xfrm>
            <a:off x="370602" y="1249349"/>
            <a:ext cx="5878035" cy="307777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E-mail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발송 </a:t>
            </a:r>
            <a:r>
              <a:rPr lang="en-US" altLang="ko-KR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ajax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14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findAccount.jsp</a:t>
            </a:r>
            <a:endParaRPr lang="ko-KR" altLang="en-US" sz="1400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699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API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E-mail API[0].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아이디 찾기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[1]</a:t>
                </a:r>
                <a:endParaRPr lang="ko-KR" altLang="en-US" sz="2800" dirty="0">
                  <a:solidFill>
                    <a:srgbClr val="44546A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33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D46F228-B566-1501-4CB8-1C2F4EC1AAA1}"/>
              </a:ext>
            </a:extLst>
          </p:cNvPr>
          <p:cNvSpPr txBox="1"/>
          <p:nvPr/>
        </p:nvSpPr>
        <p:spPr>
          <a:xfrm>
            <a:off x="2584951" y="6233576"/>
            <a:ext cx="658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사용자가 입력한 데이터들을 기반으로 아이디를 찾아 전달하는 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DFADAFA-4545-F316-3616-4EAC50AC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7077CA04-FC7A-382B-E026-E09C44FE1095}"/>
              </a:ext>
            </a:extLst>
          </p:cNvPr>
          <p:cNvGrpSpPr/>
          <p:nvPr/>
        </p:nvGrpSpPr>
        <p:grpSpPr>
          <a:xfrm>
            <a:off x="399365" y="4467031"/>
            <a:ext cx="5475775" cy="1766300"/>
            <a:chOff x="399365" y="4467031"/>
            <a:chExt cx="5475775" cy="1766300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D942B73-7441-C81F-A2CD-054BE97F5542}"/>
                </a:ext>
              </a:extLst>
            </p:cNvPr>
            <p:cNvGrpSpPr/>
            <p:nvPr/>
          </p:nvGrpSpPr>
          <p:grpSpPr>
            <a:xfrm>
              <a:off x="399365" y="4467031"/>
              <a:ext cx="5475775" cy="1766300"/>
              <a:chOff x="434432" y="4409013"/>
              <a:chExt cx="5475775" cy="1766300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A73D73D8-9667-7B5B-9EE5-3B70F4E1F1E8}"/>
                  </a:ext>
                </a:extLst>
              </p:cNvPr>
              <p:cNvGrpSpPr/>
              <p:nvPr/>
            </p:nvGrpSpPr>
            <p:grpSpPr>
              <a:xfrm>
                <a:off x="434432" y="4409013"/>
                <a:ext cx="5475775" cy="1766300"/>
                <a:chOff x="434432" y="4409013"/>
                <a:chExt cx="5475775" cy="1766300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20C445D3-445A-E101-5E87-1DA929B7A8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4432" y="4711316"/>
                  <a:ext cx="5475775" cy="1463997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70FB324-4605-8EF2-98BF-36691F2808F5}"/>
                    </a:ext>
                  </a:extLst>
                </p:cNvPr>
                <p:cNvSpPr txBox="1"/>
                <p:nvPr/>
              </p:nvSpPr>
              <p:spPr>
                <a:xfrm>
                  <a:off x="434432" y="4409013"/>
                  <a:ext cx="5475775" cy="306215"/>
                </a:xfrm>
                <a:prstGeom prst="rect">
                  <a:avLst/>
                </a:prstGeom>
                <a:solidFill>
                  <a:srgbClr val="E6E6E6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메이플스토리" panose="02000300000000000000" pitchFamily="2" charset="-127"/>
                      <a:ea typeface="메이플스토리" panose="02000300000000000000" pitchFamily="2" charset="-127"/>
                    </a:rPr>
                    <a:t>아이디 값 반환 </a:t>
                  </a:r>
                  <a:r>
                    <a:rPr lang="en-US" altLang="ko-KR" sz="1400" dirty="0">
                      <a:latin typeface="메이플스토리" panose="02000300000000000000" pitchFamily="2" charset="-127"/>
                      <a:ea typeface="메이플스토리" panose="02000300000000000000" pitchFamily="2" charset="-127"/>
                    </a:rPr>
                    <a:t>: emailIdDAO.java</a:t>
                  </a:r>
                  <a:endParaRPr lang="ko-KR" altLang="en-US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</p:grp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C8CF5E18-25B1-A70C-4C44-0950ED0F1A12}"/>
                  </a:ext>
                </a:extLst>
              </p:cNvPr>
              <p:cNvSpPr/>
              <p:nvPr/>
            </p:nvSpPr>
            <p:spPr>
              <a:xfrm>
                <a:off x="1568941" y="5316704"/>
                <a:ext cx="45719" cy="63469"/>
              </a:xfrm>
              <a:prstGeom prst="ellipse">
                <a:avLst/>
              </a:prstGeom>
              <a:solidFill>
                <a:srgbClr val="2F2F2F"/>
              </a:solidFill>
              <a:ln>
                <a:solidFill>
                  <a:srgbClr val="2F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9D9F20-1C74-FDBE-F248-21BC2EB1B228}"/>
                </a:ext>
              </a:extLst>
            </p:cNvPr>
            <p:cNvSpPr txBox="1"/>
            <p:nvPr/>
          </p:nvSpPr>
          <p:spPr>
            <a:xfrm>
              <a:off x="3137252" y="5646308"/>
              <a:ext cx="358588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</a:rPr>
                <a:t>4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1660C94-34C9-0021-6E2A-A1FB118FC43A}"/>
              </a:ext>
            </a:extLst>
          </p:cNvPr>
          <p:cNvGrpSpPr/>
          <p:nvPr/>
        </p:nvGrpSpPr>
        <p:grpSpPr>
          <a:xfrm>
            <a:off x="469459" y="1369419"/>
            <a:ext cx="5405719" cy="2991794"/>
            <a:chOff x="469459" y="1369419"/>
            <a:chExt cx="5405719" cy="2991794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E02A7D-8C99-506B-E348-63932513B436}"/>
                </a:ext>
              </a:extLst>
            </p:cNvPr>
            <p:cNvGrpSpPr/>
            <p:nvPr/>
          </p:nvGrpSpPr>
          <p:grpSpPr>
            <a:xfrm>
              <a:off x="469459" y="1369419"/>
              <a:ext cx="5405719" cy="2991794"/>
              <a:chOff x="434432" y="1369419"/>
              <a:chExt cx="5405719" cy="299179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44159542-1BC2-27E9-AF8B-5563E65EF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432" y="1671120"/>
                <a:ext cx="5405718" cy="2690093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539989B-979C-1530-35FD-CD19CB387D96}"/>
                  </a:ext>
                </a:extLst>
              </p:cNvPr>
              <p:cNvSpPr txBox="1"/>
              <p:nvPr/>
            </p:nvSpPr>
            <p:spPr>
              <a:xfrm>
                <a:off x="434433" y="1369419"/>
                <a:ext cx="5405718" cy="307777"/>
              </a:xfrm>
              <a:prstGeom prst="rect">
                <a:avLst/>
              </a:prstGeom>
              <a:solidFill>
                <a:srgbClr val="E6E6E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Controller : SendIdEmail.java</a:t>
                </a:r>
                <a:endPara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653F5D2-E994-DB7D-23CA-42B9167D5F70}"/>
                </a:ext>
              </a:extLst>
            </p:cNvPr>
            <p:cNvSpPr txBox="1"/>
            <p:nvPr/>
          </p:nvSpPr>
          <p:spPr>
            <a:xfrm>
              <a:off x="3231607" y="3327413"/>
              <a:ext cx="358588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</a:rPr>
                <a:t>1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8B85A-D10E-9E0E-9013-A3C8B59B13A1}"/>
                </a:ext>
              </a:extLst>
            </p:cNvPr>
            <p:cNvSpPr txBox="1"/>
            <p:nvPr/>
          </p:nvSpPr>
          <p:spPr>
            <a:xfrm>
              <a:off x="588038" y="3142747"/>
              <a:ext cx="358588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</a:rPr>
                <a:t>5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E6D68A-87F3-812E-371B-0F68AFD930B1}"/>
              </a:ext>
            </a:extLst>
          </p:cNvPr>
          <p:cNvGrpSpPr/>
          <p:nvPr/>
        </p:nvGrpSpPr>
        <p:grpSpPr>
          <a:xfrm>
            <a:off x="6076242" y="4463544"/>
            <a:ext cx="5649796" cy="1769787"/>
            <a:chOff x="6076242" y="4463544"/>
            <a:chExt cx="5649796" cy="176978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D4C0708C-44B9-6385-A6FE-93C2215B15A2}"/>
                </a:ext>
              </a:extLst>
            </p:cNvPr>
            <p:cNvGrpSpPr/>
            <p:nvPr/>
          </p:nvGrpSpPr>
          <p:grpSpPr>
            <a:xfrm>
              <a:off x="6076242" y="4463544"/>
              <a:ext cx="5649796" cy="1769787"/>
              <a:chOff x="6068087" y="4405526"/>
              <a:chExt cx="5649796" cy="1769787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4E2FD0B0-6B7F-ED68-BEC2-87EAC28E61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8088" y="4711316"/>
                <a:ext cx="5649795" cy="1463997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10BB6BF-D80E-3612-6A5E-576DBBE8E4AF}"/>
                  </a:ext>
                </a:extLst>
              </p:cNvPr>
              <p:cNvSpPr txBox="1"/>
              <p:nvPr/>
            </p:nvSpPr>
            <p:spPr>
              <a:xfrm>
                <a:off x="6068087" y="4405526"/>
                <a:ext cx="5649795" cy="307777"/>
              </a:xfrm>
              <a:prstGeom prst="rect">
                <a:avLst/>
              </a:prstGeom>
              <a:solidFill>
                <a:srgbClr val="E6E6E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아이디 저장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: emailIdDAO.java</a:t>
                </a:r>
                <a:endPara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4085E0-F5B4-1036-CADF-26F96D591315}"/>
                </a:ext>
              </a:extLst>
            </p:cNvPr>
            <p:cNvSpPr txBox="1"/>
            <p:nvPr/>
          </p:nvSpPr>
          <p:spPr>
            <a:xfrm>
              <a:off x="8594836" y="4818496"/>
              <a:ext cx="358588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</a:rPr>
                <a:t>3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CB2744-7AD0-F6BB-6F0B-D0C0F4B5208A}"/>
              </a:ext>
            </a:extLst>
          </p:cNvPr>
          <p:cNvCxnSpPr>
            <a:cxnSpLocks/>
          </p:cNvCxnSpPr>
          <p:nvPr/>
        </p:nvCxnSpPr>
        <p:spPr>
          <a:xfrm flipH="1">
            <a:off x="5693382" y="5474941"/>
            <a:ext cx="55557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718C84E-3C29-141A-8BD3-412436C8A1D2}"/>
              </a:ext>
            </a:extLst>
          </p:cNvPr>
          <p:cNvCxnSpPr>
            <a:cxnSpLocks/>
          </p:cNvCxnSpPr>
          <p:nvPr/>
        </p:nvCxnSpPr>
        <p:spPr>
          <a:xfrm flipV="1">
            <a:off x="1315539" y="4202326"/>
            <a:ext cx="0" cy="6410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6DB5022-F994-6D57-9718-D580856188A5}"/>
              </a:ext>
            </a:extLst>
          </p:cNvPr>
          <p:cNvGrpSpPr/>
          <p:nvPr/>
        </p:nvGrpSpPr>
        <p:grpSpPr>
          <a:xfrm>
            <a:off x="6076242" y="1360869"/>
            <a:ext cx="5649795" cy="3004118"/>
            <a:chOff x="6076242" y="1360869"/>
            <a:chExt cx="5649795" cy="3004118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00EE376D-CD7F-3D66-0BBF-FF4DFE083F3F}"/>
                </a:ext>
              </a:extLst>
            </p:cNvPr>
            <p:cNvGrpSpPr/>
            <p:nvPr/>
          </p:nvGrpSpPr>
          <p:grpSpPr>
            <a:xfrm>
              <a:off x="6076242" y="1360869"/>
              <a:ext cx="5649795" cy="3004118"/>
              <a:chOff x="6076242" y="1360869"/>
              <a:chExt cx="5649795" cy="3004118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210B6C8B-BBE2-E088-C286-5A2A824F8465}"/>
                  </a:ext>
                </a:extLst>
              </p:cNvPr>
              <p:cNvGrpSpPr/>
              <p:nvPr/>
            </p:nvGrpSpPr>
            <p:grpSpPr>
              <a:xfrm>
                <a:off x="6076242" y="1360869"/>
                <a:ext cx="5649795" cy="3004118"/>
                <a:chOff x="6068088" y="1357095"/>
                <a:chExt cx="5649795" cy="3004118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A841892-013D-CD04-13E4-D9EBC4BAC69A}"/>
                    </a:ext>
                  </a:extLst>
                </p:cNvPr>
                <p:cNvGrpSpPr/>
                <p:nvPr/>
              </p:nvGrpSpPr>
              <p:grpSpPr>
                <a:xfrm>
                  <a:off x="6068088" y="1357095"/>
                  <a:ext cx="5649795" cy="3004118"/>
                  <a:chOff x="6068088" y="1357095"/>
                  <a:chExt cx="5649795" cy="3004118"/>
                </a:xfrm>
              </p:grpSpPr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109B0957-7FFA-CE7C-714C-C8D25008F5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068088" y="1671120"/>
                    <a:ext cx="5649795" cy="2690093"/>
                  </a:xfrm>
                  <a:prstGeom prst="rect">
                    <a:avLst/>
                  </a:prstGeom>
                </p:spPr>
              </p:pic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8124A9FF-764C-3F67-09E1-9250D4F71F4F}"/>
                      </a:ext>
                    </a:extLst>
                  </p:cNvPr>
                  <p:cNvSpPr txBox="1"/>
                  <p:nvPr/>
                </p:nvSpPr>
                <p:spPr>
                  <a:xfrm>
                    <a:off x="6068088" y="1357095"/>
                    <a:ext cx="5649795" cy="307777"/>
                  </a:xfrm>
                  <a:prstGeom prst="rect">
                    <a:avLst/>
                  </a:prstGeom>
                  <a:solidFill>
                    <a:srgbClr val="E6E6E6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rPr>
                      <a:t>사용자 아이디 조회 후 저장 </a:t>
                    </a:r>
                    <a:r>
                      <a:rPr lang="en-US" altLang="ko-KR" sz="14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rPr>
                      <a:t>: emailIdDAO.java</a:t>
                    </a:r>
                    <a:endPara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</p:grp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900694B3-8BF4-AD12-4266-CA30C1F8B2BF}"/>
                    </a:ext>
                  </a:extLst>
                </p:cNvPr>
                <p:cNvSpPr/>
                <p:nvPr/>
              </p:nvSpPr>
              <p:spPr>
                <a:xfrm>
                  <a:off x="8101385" y="2914182"/>
                  <a:ext cx="45719" cy="63469"/>
                </a:xfrm>
                <a:prstGeom prst="ellipse">
                  <a:avLst/>
                </a:prstGeom>
                <a:solidFill>
                  <a:srgbClr val="2F2F2F"/>
                </a:solidFill>
                <a:ln>
                  <a:solidFill>
                    <a:srgbClr val="2F2F2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271AA8-3B3E-4991-D632-762DB117ED77}"/>
                  </a:ext>
                </a:extLst>
              </p:cNvPr>
              <p:cNvSpPr txBox="1"/>
              <p:nvPr/>
            </p:nvSpPr>
            <p:spPr>
              <a:xfrm>
                <a:off x="8415542" y="2795542"/>
                <a:ext cx="358588" cy="36933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FF0000"/>
                    </a:solidFill>
                  </a:rPr>
                  <a:t>2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DE31D3FC-FF51-CFF2-5196-9C6D028B3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9860" y="3543992"/>
              <a:ext cx="489739" cy="235075"/>
            </a:xfrm>
            <a:prstGeom prst="rect">
              <a:avLst/>
            </a:prstGeom>
          </p:spPr>
        </p:pic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D42269A-9B0C-7CA7-A560-4C2755CC574C}"/>
              </a:ext>
            </a:extLst>
          </p:cNvPr>
          <p:cNvCxnSpPr>
            <a:cxnSpLocks/>
          </p:cNvCxnSpPr>
          <p:nvPr/>
        </p:nvCxnSpPr>
        <p:spPr>
          <a:xfrm>
            <a:off x="5683222" y="2980208"/>
            <a:ext cx="55557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63F7643-4292-2FA0-C563-5642D58A43A2}"/>
              </a:ext>
            </a:extLst>
          </p:cNvPr>
          <p:cNvCxnSpPr>
            <a:cxnSpLocks/>
          </p:cNvCxnSpPr>
          <p:nvPr/>
        </p:nvCxnSpPr>
        <p:spPr>
          <a:xfrm>
            <a:off x="10653269" y="4270528"/>
            <a:ext cx="0" cy="5728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140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API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E-mail API[0].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아이디 찾기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[2]</a:t>
                </a:r>
                <a:endParaRPr lang="ko-KR" altLang="en-US" sz="2800" dirty="0">
                  <a:solidFill>
                    <a:srgbClr val="44546A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34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B5E8CFD-FAAF-099F-763D-3E5AE0B9D57C}"/>
              </a:ext>
            </a:extLst>
          </p:cNvPr>
          <p:cNvSpPr txBox="1"/>
          <p:nvPr/>
        </p:nvSpPr>
        <p:spPr>
          <a:xfrm>
            <a:off x="7130898" y="1548940"/>
            <a:ext cx="5762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조건문을 통해 사용자에게 실시간으로 성공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실패 멘트 출력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6CB859-5943-230E-D9D7-19DCFD390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293C044-FD63-12D1-4010-C959C81DBE92}"/>
              </a:ext>
            </a:extLst>
          </p:cNvPr>
          <p:cNvGrpSpPr/>
          <p:nvPr/>
        </p:nvGrpSpPr>
        <p:grpSpPr>
          <a:xfrm>
            <a:off x="7297794" y="2281880"/>
            <a:ext cx="4290428" cy="3665931"/>
            <a:chOff x="6929121" y="2714549"/>
            <a:chExt cx="4290428" cy="3665931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330F168-566B-DA79-D7E4-37E005A6B2E2}"/>
                </a:ext>
              </a:extLst>
            </p:cNvPr>
            <p:cNvGrpSpPr/>
            <p:nvPr/>
          </p:nvGrpSpPr>
          <p:grpSpPr>
            <a:xfrm>
              <a:off x="6929121" y="2714549"/>
              <a:ext cx="4290428" cy="3665931"/>
              <a:chOff x="3584992" y="1276163"/>
              <a:chExt cx="5022015" cy="4305673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B4C2AE26-90A2-10C0-846D-ADEE192676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4992" y="1276163"/>
                <a:ext cx="5022015" cy="4305673"/>
              </a:xfrm>
              <a:prstGeom prst="rect">
                <a:avLst/>
              </a:prstGeom>
            </p:spPr>
          </p:pic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142CC46-030B-EA08-B3BF-5FD1ECD3B5EA}"/>
                  </a:ext>
                </a:extLst>
              </p:cNvPr>
              <p:cNvSpPr/>
              <p:nvPr/>
            </p:nvSpPr>
            <p:spPr>
              <a:xfrm>
                <a:off x="4135117" y="2794000"/>
                <a:ext cx="447040" cy="2540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CDF38FB-100B-B682-D01E-F4D50C0656CC}"/>
                  </a:ext>
                </a:extLst>
              </p:cNvPr>
              <p:cNvSpPr/>
              <p:nvPr/>
            </p:nvSpPr>
            <p:spPr>
              <a:xfrm>
                <a:off x="4084314" y="3746233"/>
                <a:ext cx="640086" cy="236487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2336DCE-9B23-E4CF-B923-B1DC8D86A467}"/>
                </a:ext>
              </a:extLst>
            </p:cNvPr>
            <p:cNvSpPr/>
            <p:nvPr/>
          </p:nvSpPr>
          <p:spPr>
            <a:xfrm>
              <a:off x="7291130" y="5336341"/>
              <a:ext cx="1172150" cy="33632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B6161EC-05D6-5EAD-5E6F-657949312BCC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0011969" y="1887494"/>
            <a:ext cx="0" cy="39438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B81FF0A-1C99-3C04-635C-864C40D333EE}"/>
              </a:ext>
            </a:extLst>
          </p:cNvPr>
          <p:cNvGrpSpPr/>
          <p:nvPr/>
        </p:nvGrpSpPr>
        <p:grpSpPr>
          <a:xfrm>
            <a:off x="483150" y="1368955"/>
            <a:ext cx="6647749" cy="5280697"/>
            <a:chOff x="483150" y="1368955"/>
            <a:chExt cx="6647749" cy="5280697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82941B5-9568-3C2C-DDCD-0CCC54B16082}"/>
                </a:ext>
              </a:extLst>
            </p:cNvPr>
            <p:cNvGrpSpPr/>
            <p:nvPr/>
          </p:nvGrpSpPr>
          <p:grpSpPr>
            <a:xfrm>
              <a:off x="483150" y="1368955"/>
              <a:ext cx="5612849" cy="5280697"/>
              <a:chOff x="483150" y="1368955"/>
              <a:chExt cx="5612849" cy="5280697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F86773FA-8D14-5229-AFED-55D47A6AC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154" y="1682867"/>
                <a:ext cx="5612845" cy="496678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D2416FE-1C3F-8C4B-7F13-D6F8471ED81E}"/>
                  </a:ext>
                </a:extLst>
              </p:cNvPr>
              <p:cNvSpPr txBox="1"/>
              <p:nvPr/>
            </p:nvSpPr>
            <p:spPr>
              <a:xfrm>
                <a:off x="483150" y="1368955"/>
                <a:ext cx="5612849" cy="313912"/>
              </a:xfrm>
              <a:prstGeom prst="rect">
                <a:avLst/>
              </a:prstGeom>
              <a:solidFill>
                <a:srgbClr val="E6E6E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성공</a:t>
                </a:r>
                <a:r>
                  <a:rPr lang="en-US" altLang="ko-KR" sz="14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/</a:t>
                </a:r>
                <a:r>
                  <a:rPr lang="ko-KR" altLang="en-US" sz="14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실패 조건문 로직 </a:t>
                </a:r>
                <a:r>
                  <a:rPr lang="en-US" altLang="ko-KR" sz="14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: </a:t>
                </a:r>
                <a:r>
                  <a:rPr lang="en-US" altLang="ko-KR" sz="1400" dirty="0" err="1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findAccount.jsp</a:t>
                </a:r>
                <a:r>
                  <a:rPr lang="en-US" altLang="ko-KR" sz="14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</a:t>
                </a:r>
                <a:endPara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4108BCC-B05F-9842-13D7-3CBD808612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9496" y="1733606"/>
              <a:ext cx="5381403" cy="166329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115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API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E-mail API[1].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비밀번호 찾기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[0]</a:t>
                </a:r>
                <a:endParaRPr lang="ko-KR" altLang="en-US" sz="2800" dirty="0">
                  <a:solidFill>
                    <a:srgbClr val="44546A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35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B5E8CFD-FAAF-099F-763D-3E5AE0B9D57C}"/>
              </a:ext>
            </a:extLst>
          </p:cNvPr>
          <p:cNvSpPr txBox="1"/>
          <p:nvPr/>
        </p:nvSpPr>
        <p:spPr>
          <a:xfrm>
            <a:off x="7322058" y="1403867"/>
            <a:ext cx="4251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 비밀번호에 랜덤비밀번호 재할당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Char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타입 문자와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타입 정수를 섞어 랜덤비밀번호 생성 후 메일 발송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D5D7BB-B014-04B4-F6D8-E12899E483B4}"/>
              </a:ext>
            </a:extLst>
          </p:cNvPr>
          <p:cNvSpPr txBox="1"/>
          <p:nvPr/>
        </p:nvSpPr>
        <p:spPr>
          <a:xfrm>
            <a:off x="7169032" y="5864609"/>
            <a:ext cx="464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en-US" altLang="ko-KR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StringBuffer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객체가 가지고 있는 데이터들을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문자열로 조합한 후 변수에 저장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F2A55EF-A41E-95D3-4454-D75047132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F8DC6B5E-A859-AF0A-D351-658A2D65C03E}"/>
              </a:ext>
            </a:extLst>
          </p:cNvPr>
          <p:cNvGrpSpPr/>
          <p:nvPr/>
        </p:nvGrpSpPr>
        <p:grpSpPr>
          <a:xfrm>
            <a:off x="6708744" y="2689252"/>
            <a:ext cx="5190996" cy="2808257"/>
            <a:chOff x="6758781" y="1348089"/>
            <a:chExt cx="4280665" cy="253469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CBD706-4142-404B-6A8F-E0D2B3C48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54" r="50226" b="36126"/>
            <a:stretch/>
          </p:blipFill>
          <p:spPr>
            <a:xfrm>
              <a:off x="6758781" y="1348089"/>
              <a:ext cx="4280665" cy="2534690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D1BDA74-D435-497E-9E3F-B5FC35E80E41}"/>
                </a:ext>
              </a:extLst>
            </p:cNvPr>
            <p:cNvSpPr/>
            <p:nvPr/>
          </p:nvSpPr>
          <p:spPr>
            <a:xfrm>
              <a:off x="7538720" y="3303477"/>
              <a:ext cx="3114549" cy="2118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86821E6-44B4-B5AF-F247-B819A19FB329}"/>
                </a:ext>
              </a:extLst>
            </p:cNvPr>
            <p:cNvSpPr/>
            <p:nvPr/>
          </p:nvSpPr>
          <p:spPr>
            <a:xfrm>
              <a:off x="8037493" y="2263380"/>
              <a:ext cx="1015068" cy="14817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751B720-034E-2797-A9C0-C9BA1A1B0AB2}"/>
                </a:ext>
              </a:extLst>
            </p:cNvPr>
            <p:cNvSpPr/>
            <p:nvPr/>
          </p:nvSpPr>
          <p:spPr>
            <a:xfrm>
              <a:off x="7410484" y="2424711"/>
              <a:ext cx="1015068" cy="14817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4" name="직선 화살표 연결선 4">
            <a:extLst>
              <a:ext uri="{FF2B5EF4-FFF2-40B4-BE49-F238E27FC236}">
                <a16:creationId xmlns:a16="http://schemas.microsoft.com/office/drawing/2014/main" id="{578AF232-6FD4-1FA9-1D9B-E9BA81C8B27C}"/>
              </a:ext>
            </a:extLst>
          </p:cNvPr>
          <p:cNvCxnSpPr>
            <a:cxnSpLocks/>
          </p:cNvCxnSpPr>
          <p:nvPr/>
        </p:nvCxnSpPr>
        <p:spPr>
          <a:xfrm rot="5400000">
            <a:off x="6859811" y="2141949"/>
            <a:ext cx="511236" cy="453898"/>
          </a:xfrm>
          <a:prstGeom prst="bentConnector3">
            <a:avLst>
              <a:gd name="adj1" fmla="val 2304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CCD2D93-E757-6E62-4B9E-7E6AD31B3713}"/>
              </a:ext>
            </a:extLst>
          </p:cNvPr>
          <p:cNvCxnSpPr>
            <a:cxnSpLocks/>
          </p:cNvCxnSpPr>
          <p:nvPr/>
        </p:nvCxnSpPr>
        <p:spPr>
          <a:xfrm flipV="1">
            <a:off x="5707496" y="1598354"/>
            <a:ext cx="1614562" cy="1070578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349B414-3B75-1A6C-F4DA-432E580A2A0E}"/>
              </a:ext>
            </a:extLst>
          </p:cNvPr>
          <p:cNvCxnSpPr>
            <a:cxnSpLocks/>
          </p:cNvCxnSpPr>
          <p:nvPr/>
        </p:nvCxnSpPr>
        <p:spPr>
          <a:xfrm>
            <a:off x="3672369" y="6091875"/>
            <a:ext cx="344306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D678BE-FD98-FC18-9149-DBD30F3B9884}"/>
              </a:ext>
            </a:extLst>
          </p:cNvPr>
          <p:cNvGrpSpPr/>
          <p:nvPr/>
        </p:nvGrpSpPr>
        <p:grpSpPr>
          <a:xfrm>
            <a:off x="456982" y="1309859"/>
            <a:ext cx="5798279" cy="5263289"/>
            <a:chOff x="456982" y="1309859"/>
            <a:chExt cx="5798279" cy="526328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7B7FA9A-2DA3-9342-2D07-4A3B4BED3BA7}"/>
                </a:ext>
              </a:extLst>
            </p:cNvPr>
            <p:cNvGrpSpPr/>
            <p:nvPr/>
          </p:nvGrpSpPr>
          <p:grpSpPr>
            <a:xfrm>
              <a:off x="456982" y="1309859"/>
              <a:ext cx="5798279" cy="5263289"/>
              <a:chOff x="456982" y="1309859"/>
              <a:chExt cx="5798279" cy="5263289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8722628-B373-9BE9-AD7F-70923CE48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985" y="1613612"/>
                <a:ext cx="5798276" cy="4959536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238497-50C2-A362-0086-C1D5ABEB7C36}"/>
                  </a:ext>
                </a:extLst>
              </p:cNvPr>
              <p:cNvSpPr txBox="1"/>
              <p:nvPr/>
            </p:nvSpPr>
            <p:spPr>
              <a:xfrm>
                <a:off x="456982" y="1309859"/>
                <a:ext cx="5798276" cy="307777"/>
              </a:xfrm>
              <a:prstGeom prst="rect">
                <a:avLst/>
              </a:prstGeom>
              <a:solidFill>
                <a:srgbClr val="E6E6E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랜덤비밀번호 생성 로직 </a:t>
                </a:r>
                <a:r>
                  <a:rPr lang="en-US" altLang="ko-KR" sz="14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: emailPwDAO.java </a:t>
                </a:r>
                <a:endPara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4F31496-F7F1-9C42-8E97-81650D7AE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7596" y="2675317"/>
              <a:ext cx="240404" cy="1631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3411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API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E-mail API[1].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비밀번호 찾기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[1]</a:t>
                </a:r>
                <a:endParaRPr lang="ko-KR" altLang="en-US" sz="2800" dirty="0">
                  <a:solidFill>
                    <a:srgbClr val="44546A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36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B5E8CFD-FAAF-099F-763D-3E5AE0B9D57C}"/>
              </a:ext>
            </a:extLst>
          </p:cNvPr>
          <p:cNvSpPr txBox="1"/>
          <p:nvPr/>
        </p:nvSpPr>
        <p:spPr>
          <a:xfrm>
            <a:off x="7781545" y="2172493"/>
            <a:ext cx="3560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사용자의 현재 비밀번호에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UPDATE SQL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문을 통해 재할당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A7F570-6177-8A16-6CA4-1873599C7BFD}"/>
              </a:ext>
            </a:extLst>
          </p:cNvPr>
          <p:cNvSpPr txBox="1"/>
          <p:nvPr/>
        </p:nvSpPr>
        <p:spPr>
          <a:xfrm>
            <a:off x="7784338" y="5602596"/>
            <a:ext cx="3770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랜덤비밀번호를 저장한 값을 반환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2B238B-3A7D-68AA-25B5-D92E80D2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049477A9-49D5-2BBF-213B-2463F8B659FC}"/>
              </a:ext>
            </a:extLst>
          </p:cNvPr>
          <p:cNvGrpSpPr/>
          <p:nvPr/>
        </p:nvGrpSpPr>
        <p:grpSpPr>
          <a:xfrm>
            <a:off x="554255" y="1260366"/>
            <a:ext cx="7227290" cy="2284243"/>
            <a:chOff x="554255" y="1199406"/>
            <a:chExt cx="7227290" cy="228424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D914E80-CF1E-EB08-BE45-3739FF77E537}"/>
                </a:ext>
              </a:extLst>
            </p:cNvPr>
            <p:cNvGrpSpPr/>
            <p:nvPr/>
          </p:nvGrpSpPr>
          <p:grpSpPr>
            <a:xfrm>
              <a:off x="554255" y="1199406"/>
              <a:ext cx="6999356" cy="2284243"/>
              <a:chOff x="554255" y="1199406"/>
              <a:chExt cx="6999356" cy="2284243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319778A8-0C83-1CCC-9CDD-AD542280E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256" y="1507670"/>
                <a:ext cx="6999355" cy="1975979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D66196-C8CC-4FF0-4AE7-957B7F156CB3}"/>
                  </a:ext>
                </a:extLst>
              </p:cNvPr>
              <p:cNvSpPr txBox="1"/>
              <p:nvPr/>
            </p:nvSpPr>
            <p:spPr>
              <a:xfrm>
                <a:off x="554255" y="1199406"/>
                <a:ext cx="6999355" cy="307777"/>
              </a:xfrm>
              <a:prstGeom prst="rect">
                <a:avLst/>
              </a:prstGeom>
              <a:solidFill>
                <a:srgbClr val="E6E6E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랜덤비밀번호를 사용자비밀번호에 재할당 로직 </a:t>
                </a:r>
                <a:r>
                  <a:rPr lang="en-US" altLang="ko-KR" sz="14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: emailPwDAO.java</a:t>
                </a:r>
                <a:endPara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3B3718C-FF6D-6FB9-1995-D9738E031384}"/>
                </a:ext>
              </a:extLst>
            </p:cNvPr>
            <p:cNvCxnSpPr>
              <a:cxnSpLocks/>
            </p:cNvCxnSpPr>
            <p:nvPr/>
          </p:nvCxnSpPr>
          <p:spPr>
            <a:xfrm>
              <a:off x="5792343" y="2343534"/>
              <a:ext cx="198920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E94A2ED-18CF-4495-1970-E77B02E8BD08}"/>
              </a:ext>
            </a:extLst>
          </p:cNvPr>
          <p:cNvGrpSpPr/>
          <p:nvPr/>
        </p:nvGrpSpPr>
        <p:grpSpPr>
          <a:xfrm>
            <a:off x="554254" y="3625783"/>
            <a:ext cx="7227291" cy="3042753"/>
            <a:chOff x="554254" y="3625783"/>
            <a:chExt cx="7227291" cy="304275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87A9CC3-63C2-2382-80A8-42051C32DA53}"/>
                </a:ext>
              </a:extLst>
            </p:cNvPr>
            <p:cNvGrpSpPr/>
            <p:nvPr/>
          </p:nvGrpSpPr>
          <p:grpSpPr>
            <a:xfrm>
              <a:off x="554254" y="3625783"/>
              <a:ext cx="6999357" cy="3042753"/>
              <a:chOff x="554254" y="3625783"/>
              <a:chExt cx="6999357" cy="3042753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817B7CB6-2A0A-CD94-844B-E203D58577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256" y="3923400"/>
                <a:ext cx="6999355" cy="2745136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3CAB8FA-CE43-D98B-CE5D-AA0A1DC47E37}"/>
                  </a:ext>
                </a:extLst>
              </p:cNvPr>
              <p:cNvSpPr txBox="1"/>
              <p:nvPr/>
            </p:nvSpPr>
            <p:spPr>
              <a:xfrm>
                <a:off x="554254" y="3625783"/>
                <a:ext cx="6999355" cy="307777"/>
              </a:xfrm>
              <a:prstGeom prst="rect">
                <a:avLst/>
              </a:prstGeom>
              <a:solidFill>
                <a:srgbClr val="E6E6E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랜덤비밀번호 값 반환  </a:t>
                </a:r>
                <a:r>
                  <a:rPr lang="en-US" altLang="ko-KR" sz="14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: emailPwDAO.java </a:t>
                </a:r>
                <a:endPara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5BC3E88-8EC6-140D-6447-B65695C1BB9A}"/>
                </a:ext>
              </a:extLst>
            </p:cNvPr>
            <p:cNvCxnSpPr>
              <a:cxnSpLocks/>
            </p:cNvCxnSpPr>
            <p:nvPr/>
          </p:nvCxnSpPr>
          <p:spPr>
            <a:xfrm>
              <a:off x="4715383" y="5787262"/>
              <a:ext cx="306616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0281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API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문자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API[0].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번호인증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37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68F5E48-7528-6533-42E8-D5DD2C0A17A4}"/>
              </a:ext>
            </a:extLst>
          </p:cNvPr>
          <p:cNvSpPr txBox="1"/>
          <p:nvPr/>
        </p:nvSpPr>
        <p:spPr>
          <a:xfrm>
            <a:off x="5213374" y="4384311"/>
            <a:ext cx="43762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인증번호를 랜덤하게 생성하고 사용자에게 문자 전송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문자가 전송된 후에 타이머 시작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사용자가 입력한 값과 위에서 생성한 랜덤비밀번호가 동일한지 비교한 후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타입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또는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0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반환하여 조건문 수행 후 멘트 출력 </a:t>
            </a:r>
            <a:endParaRPr lang="en-US" altLang="ko-KR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2AE9A8-5B3D-4FB6-1872-3D78C236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07BCB8-6048-546D-E52F-45A7CFEB8F8A}"/>
              </a:ext>
            </a:extLst>
          </p:cNvPr>
          <p:cNvGrpSpPr/>
          <p:nvPr/>
        </p:nvGrpSpPr>
        <p:grpSpPr>
          <a:xfrm>
            <a:off x="9441241" y="1322812"/>
            <a:ext cx="2654019" cy="5201455"/>
            <a:chOff x="9008999" y="1328290"/>
            <a:chExt cx="2654019" cy="520145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C1588A6-9EE3-5EA6-E7A6-34D286D3AA42}"/>
                </a:ext>
              </a:extLst>
            </p:cNvPr>
            <p:cNvGrpSpPr/>
            <p:nvPr/>
          </p:nvGrpSpPr>
          <p:grpSpPr>
            <a:xfrm>
              <a:off x="9240275" y="1921393"/>
              <a:ext cx="2191469" cy="4015250"/>
              <a:chOff x="6279499" y="661769"/>
              <a:chExt cx="3167180" cy="6858000"/>
            </a:xfrm>
          </p:grpSpPr>
          <p:pic>
            <p:nvPicPr>
              <p:cNvPr id="22" name="그림 21" descr="텍스트, 전자기기이(가) 표시된 사진&#10;&#10;자동 생성된 설명">
                <a:extLst>
                  <a:ext uri="{FF2B5EF4-FFF2-40B4-BE49-F238E27FC236}">
                    <a16:creationId xmlns:a16="http://schemas.microsoft.com/office/drawing/2014/main" id="{57039E60-790E-9BE0-602A-90CD38FBD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9499" y="661769"/>
                <a:ext cx="3167180" cy="6858000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9E097CA-5815-18C3-1764-B94B4468EF78}"/>
                  </a:ext>
                </a:extLst>
              </p:cNvPr>
              <p:cNvSpPr/>
              <p:nvPr/>
            </p:nvSpPr>
            <p:spPr>
              <a:xfrm>
                <a:off x="7471060" y="1524000"/>
                <a:ext cx="833120" cy="17485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0B1E73E-F9D4-B836-BE47-E2D6C20F3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576" r="17795" b="17152"/>
            <a:stretch/>
          </p:blipFill>
          <p:spPr>
            <a:xfrm>
              <a:off x="9008999" y="1328290"/>
              <a:ext cx="2654019" cy="5201455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DB9BC46-E572-61DE-7634-56EEC2ECE076}"/>
              </a:ext>
            </a:extLst>
          </p:cNvPr>
          <p:cNvGrpSpPr/>
          <p:nvPr/>
        </p:nvGrpSpPr>
        <p:grpSpPr>
          <a:xfrm>
            <a:off x="5286640" y="1231063"/>
            <a:ext cx="3996322" cy="3120175"/>
            <a:chOff x="5286640" y="1231063"/>
            <a:chExt cx="3996322" cy="3120175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8E483FD-2116-E3EC-3374-61B3FD925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4139" y="1542201"/>
              <a:ext cx="3988823" cy="280903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CE5836-0C0C-09CE-82D6-9F9BCBDEED76}"/>
                </a:ext>
              </a:extLst>
            </p:cNvPr>
            <p:cNvSpPr txBox="1"/>
            <p:nvPr/>
          </p:nvSpPr>
          <p:spPr>
            <a:xfrm>
              <a:off x="5286640" y="1231063"/>
              <a:ext cx="3988823" cy="307777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인증번호 타이머 </a:t>
              </a:r>
              <a:r>
                <a:rPr lang="en-US" altLang="ko-KR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</a:t>
              </a:r>
              <a:r>
                <a:rPr lang="en-US" altLang="ko-KR" sz="14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signup.jsp</a:t>
              </a:r>
              <a:endPara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3230858-1E58-C09A-FD78-19588C091E4C}"/>
              </a:ext>
            </a:extLst>
          </p:cNvPr>
          <p:cNvGrpSpPr/>
          <p:nvPr/>
        </p:nvGrpSpPr>
        <p:grpSpPr>
          <a:xfrm>
            <a:off x="434433" y="1231063"/>
            <a:ext cx="4760281" cy="5425989"/>
            <a:chOff x="434433" y="1231063"/>
            <a:chExt cx="4760281" cy="542598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87F362B-1BBE-2874-BB15-7474C31ED710}"/>
                </a:ext>
              </a:extLst>
            </p:cNvPr>
            <p:cNvGrpSpPr/>
            <p:nvPr/>
          </p:nvGrpSpPr>
          <p:grpSpPr>
            <a:xfrm>
              <a:off x="434433" y="1231063"/>
              <a:ext cx="4760281" cy="5425989"/>
              <a:chOff x="434433" y="1231063"/>
              <a:chExt cx="4760281" cy="5425989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D80C195-53B8-8E27-D774-290069D73A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9245" y="1542201"/>
                <a:ext cx="4755469" cy="511485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353EDC-ABC3-6651-85E2-3B81A91E2227}"/>
                  </a:ext>
                </a:extLst>
              </p:cNvPr>
              <p:cNvSpPr txBox="1"/>
              <p:nvPr/>
            </p:nvSpPr>
            <p:spPr>
              <a:xfrm>
                <a:off x="434433" y="1231063"/>
                <a:ext cx="4755470" cy="307777"/>
              </a:xfrm>
              <a:prstGeom prst="rect">
                <a:avLst/>
              </a:prstGeom>
              <a:solidFill>
                <a:srgbClr val="E6E6E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휴대폰번호 인증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: </a:t>
                </a:r>
                <a:r>
                  <a:rPr lang="en-US" altLang="ko-KR" sz="1400" dirty="0" err="1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signup.jsp</a:t>
                </a:r>
                <a:endPara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EB17284-D11C-51AC-A467-DF14C5D51D85}"/>
                </a:ext>
              </a:extLst>
            </p:cNvPr>
            <p:cNvSpPr/>
            <p:nvPr/>
          </p:nvSpPr>
          <p:spPr>
            <a:xfrm>
              <a:off x="4114800" y="3698240"/>
              <a:ext cx="91440" cy="91440"/>
            </a:xfrm>
            <a:prstGeom prst="ellipse">
              <a:avLst/>
            </a:prstGeom>
            <a:solidFill>
              <a:srgbClr val="2F2F2F"/>
            </a:solidFill>
            <a:ln>
              <a:solidFill>
                <a:srgbClr val="2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33B1D65-5523-FD47-99B6-F2940DC6476E}"/>
              </a:ext>
            </a:extLst>
          </p:cNvPr>
          <p:cNvCxnSpPr>
            <a:cxnSpLocks/>
          </p:cNvCxnSpPr>
          <p:nvPr/>
        </p:nvCxnSpPr>
        <p:spPr>
          <a:xfrm>
            <a:off x="5061945" y="2742505"/>
            <a:ext cx="43457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0435A76-1D53-FC8A-C3DE-F76B36A9DEB8}"/>
              </a:ext>
            </a:extLst>
          </p:cNvPr>
          <p:cNvCxnSpPr>
            <a:cxnSpLocks/>
            <a:stCxn id="49" idx="2"/>
            <a:endCxn id="53" idx="3"/>
          </p:cNvCxnSpPr>
          <p:nvPr/>
        </p:nvCxnSpPr>
        <p:spPr>
          <a:xfrm rot="5400000">
            <a:off x="9251128" y="4952548"/>
            <a:ext cx="914405" cy="1575706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4DDA22-CB49-C227-3802-67E9A4114919}"/>
              </a:ext>
            </a:extLst>
          </p:cNvPr>
          <p:cNvSpPr/>
          <p:nvPr/>
        </p:nvSpPr>
        <p:spPr>
          <a:xfrm>
            <a:off x="9755406" y="4828096"/>
            <a:ext cx="1481554" cy="45510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DF0A33-54B9-2570-C776-058F0644FACB}"/>
              </a:ext>
            </a:extLst>
          </p:cNvPr>
          <p:cNvSpPr txBox="1"/>
          <p:nvPr/>
        </p:nvSpPr>
        <p:spPr>
          <a:xfrm>
            <a:off x="6456894" y="6043715"/>
            <a:ext cx="2463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실제 문자가 수신된 캡쳐 화면</a:t>
            </a:r>
          </a:p>
        </p:txBody>
      </p:sp>
    </p:spTree>
    <p:extLst>
      <p:ext uri="{BB962C8B-B14F-4D97-AF65-F5344CB8AC3E}">
        <p14:creationId xmlns:p14="http://schemas.microsoft.com/office/powerpoint/2010/main" val="498037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API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지도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API</a:t>
                </a:r>
                <a:endParaRPr lang="ko-KR" altLang="en-US" sz="2800" dirty="0">
                  <a:solidFill>
                    <a:srgbClr val="44546A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38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B5E8CFD-FAAF-099F-763D-3E5AE0B9D57C}"/>
              </a:ext>
            </a:extLst>
          </p:cNvPr>
          <p:cNvSpPr txBox="1"/>
          <p:nvPr/>
        </p:nvSpPr>
        <p:spPr>
          <a:xfrm>
            <a:off x="8736096" y="4215899"/>
            <a:ext cx="34559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VARCHAR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사무실 위치 지도로 표현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서울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경기 곳곳에 있는 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VARCHAR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지점 버튼을 누르면 손쉽게 확인 가능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구글맵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2B238B-3A7D-68AA-25B5-D92E80D2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0400593-A89B-F686-D98E-C7A2BDA3BD26}"/>
              </a:ext>
            </a:extLst>
          </p:cNvPr>
          <p:cNvGrpSpPr/>
          <p:nvPr/>
        </p:nvGrpSpPr>
        <p:grpSpPr>
          <a:xfrm>
            <a:off x="495531" y="1427757"/>
            <a:ext cx="4145642" cy="5074550"/>
            <a:chOff x="495531" y="1427757"/>
            <a:chExt cx="4145642" cy="507455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E76D044-183C-B1ED-5602-CEAF5E90B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34" y="1724153"/>
              <a:ext cx="4145639" cy="477815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375C2C-1B36-5359-0507-77BABA691CAF}"/>
                </a:ext>
              </a:extLst>
            </p:cNvPr>
            <p:cNvSpPr txBox="1"/>
            <p:nvPr/>
          </p:nvSpPr>
          <p:spPr>
            <a:xfrm>
              <a:off x="495531" y="1427757"/>
              <a:ext cx="4145639" cy="307777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지도 출력 로직 </a:t>
              </a:r>
              <a:r>
                <a:rPr lang="en-US" altLang="ko-KR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google-map.js</a:t>
              </a:r>
              <a:endPara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1E85D9-518B-6C80-6BE3-471A0B6AC5A5}"/>
              </a:ext>
            </a:extLst>
          </p:cNvPr>
          <p:cNvGrpSpPr/>
          <p:nvPr/>
        </p:nvGrpSpPr>
        <p:grpSpPr>
          <a:xfrm>
            <a:off x="4733603" y="1427757"/>
            <a:ext cx="6676077" cy="2594184"/>
            <a:chOff x="4936803" y="1416376"/>
            <a:chExt cx="6676077" cy="259418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D3981CF-300C-1E23-D41E-EF70DE05FB2E}"/>
                </a:ext>
              </a:extLst>
            </p:cNvPr>
            <p:cNvGrpSpPr/>
            <p:nvPr/>
          </p:nvGrpSpPr>
          <p:grpSpPr>
            <a:xfrm>
              <a:off x="4936809" y="1724153"/>
              <a:ext cx="6676071" cy="2286407"/>
              <a:chOff x="4936809" y="1630957"/>
              <a:chExt cx="6676071" cy="2286407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8FA4BE8-650F-45C6-6C3F-373C751B3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6809" y="1630957"/>
                <a:ext cx="6676071" cy="2286407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CC3D574-E1B7-9D58-5B34-8E130FCC7F9E}"/>
                  </a:ext>
                </a:extLst>
              </p:cNvPr>
              <p:cNvSpPr/>
              <p:nvPr/>
            </p:nvSpPr>
            <p:spPr>
              <a:xfrm>
                <a:off x="7680960" y="2194560"/>
                <a:ext cx="1828800" cy="13208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E368978-08CF-BCE1-1B4B-BE708ED98680}"/>
                </a:ext>
              </a:extLst>
            </p:cNvPr>
            <p:cNvSpPr txBox="1"/>
            <p:nvPr/>
          </p:nvSpPr>
          <p:spPr>
            <a:xfrm>
              <a:off x="4936803" y="1416376"/>
              <a:ext cx="6676071" cy="319158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VARCHAR </a:t>
              </a:r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사무실 위치 구글 맵 </a:t>
              </a:r>
              <a:r>
                <a:rPr lang="en-US" altLang="ko-KR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API </a:t>
              </a:r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사용 </a:t>
              </a:r>
              <a:r>
                <a:rPr lang="en-US" altLang="ko-KR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</a:t>
              </a:r>
              <a:r>
                <a:rPr lang="en-US" altLang="ko-KR" sz="14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board.jsp</a:t>
              </a:r>
              <a:endPara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81CC7676-C5BE-AC59-D37C-DC348217A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653" y="4215899"/>
            <a:ext cx="4004443" cy="22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86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API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주소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API</a:t>
                </a:r>
                <a:endParaRPr lang="ko-KR" altLang="en-US" sz="2800" dirty="0">
                  <a:solidFill>
                    <a:srgbClr val="44546A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39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642B238B-3A7D-68AA-25B5-D92E80D2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A1B817-7F10-C660-C3EF-FD5885A7A973}"/>
              </a:ext>
            </a:extLst>
          </p:cNvPr>
          <p:cNvGrpSpPr/>
          <p:nvPr/>
        </p:nvGrpSpPr>
        <p:grpSpPr>
          <a:xfrm>
            <a:off x="434432" y="1455365"/>
            <a:ext cx="6362607" cy="3871502"/>
            <a:chOff x="434432" y="1413792"/>
            <a:chExt cx="7810855" cy="467098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A7FD9B-7029-43DF-4ED4-90736D7EE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432" y="4285791"/>
              <a:ext cx="7810855" cy="1798982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51F9164-DB73-B859-0E25-7DED865AA4CE}"/>
                </a:ext>
              </a:extLst>
            </p:cNvPr>
            <p:cNvGrpSpPr/>
            <p:nvPr/>
          </p:nvGrpSpPr>
          <p:grpSpPr>
            <a:xfrm>
              <a:off x="434432" y="1413792"/>
              <a:ext cx="7810855" cy="2823728"/>
              <a:chOff x="434432" y="1413792"/>
              <a:chExt cx="7810855" cy="2823728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ADEA775-E802-A847-6707-06C32533FD30}"/>
                  </a:ext>
                </a:extLst>
              </p:cNvPr>
              <p:cNvGrpSpPr/>
              <p:nvPr/>
            </p:nvGrpSpPr>
            <p:grpSpPr>
              <a:xfrm>
                <a:off x="434432" y="1741658"/>
                <a:ext cx="7810855" cy="2495862"/>
                <a:chOff x="434432" y="1153545"/>
                <a:chExt cx="7810855" cy="2495862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BF51FCF7-CA0C-1D88-73F9-78432C9476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4433" y="1773316"/>
                  <a:ext cx="7810854" cy="1876091"/>
                </a:xfrm>
                <a:prstGeom prst="rect">
                  <a:avLst/>
                </a:prstGeom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98593593-69D0-A1C6-B438-5F7800962F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4432" y="1153545"/>
                  <a:ext cx="7810855" cy="57150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BA3B55-FB1A-F314-0C5B-9275D5006341}"/>
                  </a:ext>
                </a:extLst>
              </p:cNvPr>
              <p:cNvSpPr txBox="1"/>
              <p:nvPr/>
            </p:nvSpPr>
            <p:spPr>
              <a:xfrm>
                <a:off x="434432" y="1413792"/>
                <a:ext cx="7810855" cy="313901"/>
              </a:xfrm>
              <a:prstGeom prst="rect">
                <a:avLst/>
              </a:prstGeom>
              <a:solidFill>
                <a:srgbClr val="E6E6E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주소 검색 </a:t>
                </a:r>
                <a:r>
                  <a:rPr lang="en-US" altLang="ko-KR" sz="14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API</a:t>
                </a:r>
                <a:r>
                  <a:rPr lang="ko-KR" altLang="en-US" sz="14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</a:t>
                </a:r>
                <a:r>
                  <a:rPr lang="en-US" altLang="ko-KR" sz="14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: </a:t>
                </a:r>
                <a:r>
                  <a:rPr lang="en-US" altLang="ko-KR" sz="1400" dirty="0" err="1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signup.jsp</a:t>
                </a:r>
                <a:endPara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553273A-BA97-2701-742A-F633FEE1A2FC}"/>
              </a:ext>
            </a:extLst>
          </p:cNvPr>
          <p:cNvSpPr txBox="1"/>
          <p:nvPr/>
        </p:nvSpPr>
        <p:spPr>
          <a:xfrm>
            <a:off x="7095765" y="1461149"/>
            <a:ext cx="432686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회원가입시 주소 검색과 기입 편의성 향상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주소 찾기 버튼 클릭 시 주소 팝업 창 활성화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카카오 맵 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BF7C492-8B5A-0DD7-66D7-0F304F9EE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6915" y="3038581"/>
            <a:ext cx="4104317" cy="3357384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7BEE7D6-EB62-4137-CC51-30D27F3BCF6C}"/>
              </a:ext>
            </a:extLst>
          </p:cNvPr>
          <p:cNvCxnSpPr>
            <a:cxnSpLocks/>
            <a:endCxn id="41" idx="0"/>
          </p:cNvCxnSpPr>
          <p:nvPr/>
        </p:nvCxnSpPr>
        <p:spPr>
          <a:xfrm rot="10800000" flipV="1">
            <a:off x="4472333" y="5672667"/>
            <a:ext cx="2900741" cy="384743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3F7970B-7CC4-78F8-772C-D69D9A38C2AA}"/>
              </a:ext>
            </a:extLst>
          </p:cNvPr>
          <p:cNvSpPr txBox="1"/>
          <p:nvPr/>
        </p:nvSpPr>
        <p:spPr>
          <a:xfrm>
            <a:off x="1470645" y="6057411"/>
            <a:ext cx="6003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실제 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VARCHAR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사이트 회원가입 시 </a:t>
            </a:r>
            <a:r>
              <a:rPr lang="ko-KR" altLang="en-US" sz="1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주소찾기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팝업 창 활성화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8738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기획 배경 및 개요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4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 txBox="1">
            <a:spLocks/>
          </p:cNvSpPr>
          <p:nvPr/>
        </p:nvSpPr>
        <p:spPr>
          <a:xfrm>
            <a:off x="5701366" y="1762531"/>
            <a:ext cx="5268826" cy="327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배경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8" name="텍스트 개체 틀 20">
            <a:extLst>
              <a:ext uri="{FF2B5EF4-FFF2-40B4-BE49-F238E27FC236}">
                <a16:creationId xmlns:a16="http://schemas.microsoft.com/office/drawing/2014/main" id="{43DDEB93-8628-4CD2-969D-1108E86844B5}"/>
              </a:ext>
            </a:extLst>
          </p:cNvPr>
          <p:cNvSpPr txBox="1">
            <a:spLocks/>
          </p:cNvSpPr>
          <p:nvPr/>
        </p:nvSpPr>
        <p:spPr>
          <a:xfrm>
            <a:off x="5753099" y="2253476"/>
            <a:ext cx="5772675" cy="37935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최근 반도체 대란과 원가 상승으로 온라인 중고차 시장이 활발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9" name="텍스트 개체 틀 21">
            <a:extLst>
              <a:ext uri="{FF2B5EF4-FFF2-40B4-BE49-F238E27FC236}">
                <a16:creationId xmlns:a16="http://schemas.microsoft.com/office/drawing/2014/main" id="{1148019F-B471-48D3-A6AA-3F0B467240B5}"/>
              </a:ext>
            </a:extLst>
          </p:cNvPr>
          <p:cNvSpPr txBox="1">
            <a:spLocks/>
          </p:cNvSpPr>
          <p:nvPr/>
        </p:nvSpPr>
        <p:spPr>
          <a:xfrm>
            <a:off x="5701366" y="3378220"/>
            <a:ext cx="5268826" cy="32763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목적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0" name="텍스트 개체 틀 23">
            <a:extLst>
              <a:ext uri="{FF2B5EF4-FFF2-40B4-BE49-F238E27FC236}">
                <a16:creationId xmlns:a16="http://schemas.microsoft.com/office/drawing/2014/main" id="{C03AC016-5A46-4B6E-943F-B9F46486290F}"/>
              </a:ext>
            </a:extLst>
          </p:cNvPr>
          <p:cNvSpPr txBox="1">
            <a:spLocks/>
          </p:cNvSpPr>
          <p:nvPr/>
        </p:nvSpPr>
        <p:spPr>
          <a:xfrm>
            <a:off x="5701366" y="4834320"/>
            <a:ext cx="5268826" cy="32763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기대 효과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1" name="텍스트 개체 틀 20">
            <a:extLst>
              <a:ext uri="{FF2B5EF4-FFF2-40B4-BE49-F238E27FC236}">
                <a16:creationId xmlns:a16="http://schemas.microsoft.com/office/drawing/2014/main" id="{CEA6B7AA-1724-C7A6-4E6B-C08E6437F06B}"/>
              </a:ext>
            </a:extLst>
          </p:cNvPr>
          <p:cNvSpPr txBox="1">
            <a:spLocks/>
          </p:cNvSpPr>
          <p:nvPr/>
        </p:nvSpPr>
        <p:spPr>
          <a:xfrm>
            <a:off x="5753099" y="3855749"/>
            <a:ext cx="5772675" cy="379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섬세한 검색 기능을 갖춘 사이트 구현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2" name="텍스트 개체 틀 20">
            <a:extLst>
              <a:ext uri="{FF2B5EF4-FFF2-40B4-BE49-F238E27FC236}">
                <a16:creationId xmlns:a16="http://schemas.microsoft.com/office/drawing/2014/main" id="{11030916-51F1-D31B-4C32-BC7E5D5DAA36}"/>
              </a:ext>
            </a:extLst>
          </p:cNvPr>
          <p:cNvSpPr txBox="1">
            <a:spLocks/>
          </p:cNvSpPr>
          <p:nvPr/>
        </p:nvSpPr>
        <p:spPr>
          <a:xfrm>
            <a:off x="5753099" y="5299953"/>
            <a:ext cx="5772675" cy="887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의사소통 능력 향상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MVC2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패턴 개념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MVC2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패턴 기반의 검색 기능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게시판 기능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구현 능력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구현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3" name="그림 42" descr="텍스트, 자동차, 건물, 실외이(가) 표시된 사진&#10;&#10;자동 생성된 설명">
            <a:extLst>
              <a:ext uri="{FF2B5EF4-FFF2-40B4-BE49-F238E27FC236}">
                <a16:creationId xmlns:a16="http://schemas.microsoft.com/office/drawing/2014/main" id="{99451DF0-5AFE-8AB3-D13D-573BBA3D5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29" y="720251"/>
            <a:ext cx="4357951" cy="5883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6EEC7A1-00B0-49F1-1800-F0194C1BA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3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Plugin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</a:t>
                </a:r>
                <a:r>
                  <a:rPr lang="en-US" altLang="ko-KR" sz="2800" dirty="0" err="1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AccordionPlugin</a:t>
                </a:r>
                <a:endParaRPr lang="ko-KR" altLang="en-US" sz="2800" dirty="0">
                  <a:solidFill>
                    <a:srgbClr val="44546A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40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B5E8CFD-FAAF-099F-763D-3E5AE0B9D57C}"/>
              </a:ext>
            </a:extLst>
          </p:cNvPr>
          <p:cNvSpPr txBox="1"/>
          <p:nvPr/>
        </p:nvSpPr>
        <p:spPr>
          <a:xfrm>
            <a:off x="6243234" y="1427978"/>
            <a:ext cx="5295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페이지 활용성 향상 위해 아코디언 플러그인 사용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문의 글 제목을 누르면 플러그인 동작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2B238B-3A7D-68AA-25B5-D92E80D2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FDE881-7D22-55F8-91FE-B95FA1FDE13D}"/>
              </a:ext>
            </a:extLst>
          </p:cNvPr>
          <p:cNvGrpSpPr/>
          <p:nvPr/>
        </p:nvGrpSpPr>
        <p:grpSpPr>
          <a:xfrm>
            <a:off x="434432" y="1493374"/>
            <a:ext cx="5295013" cy="4858412"/>
            <a:chOff x="588038" y="1643895"/>
            <a:chExt cx="4677359" cy="428390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867C8FE-4287-2CD3-3C38-363C4767B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038" y="1951672"/>
              <a:ext cx="4677358" cy="397612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7C6EB2-6610-D0DD-7D57-584B5C171100}"/>
                </a:ext>
              </a:extLst>
            </p:cNvPr>
            <p:cNvSpPr txBox="1"/>
            <p:nvPr/>
          </p:nvSpPr>
          <p:spPr>
            <a:xfrm>
              <a:off x="588039" y="1643895"/>
              <a:ext cx="4677358" cy="307777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문의 글 </a:t>
              </a:r>
              <a:r>
                <a:rPr lang="en-US" altLang="ko-KR" sz="14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AccordionPlugin</a:t>
              </a:r>
              <a:r>
                <a:rPr lang="en-US" altLang="ko-KR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사용</a:t>
              </a:r>
              <a:r>
                <a:rPr lang="en-US" altLang="ko-KR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: boardMenu.js</a:t>
              </a:r>
              <a:endPara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5080CAF-8257-4B25-08EF-A6424E41781B}"/>
              </a:ext>
            </a:extLst>
          </p:cNvPr>
          <p:cNvGrpSpPr/>
          <p:nvPr/>
        </p:nvGrpSpPr>
        <p:grpSpPr>
          <a:xfrm>
            <a:off x="6231659" y="2504933"/>
            <a:ext cx="4706418" cy="1532566"/>
            <a:chOff x="6231659" y="2504933"/>
            <a:chExt cx="4706418" cy="153256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D4F975F-C77F-23A1-FB9C-F776E3FCA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3234" y="2820501"/>
              <a:ext cx="4683268" cy="1216998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618BF6-116D-0A01-5454-E382711E8A8F}"/>
                </a:ext>
              </a:extLst>
            </p:cNvPr>
            <p:cNvSpPr txBox="1"/>
            <p:nvPr/>
          </p:nvSpPr>
          <p:spPr>
            <a:xfrm>
              <a:off x="6231659" y="2504933"/>
              <a:ext cx="4706418" cy="307777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VARCHAR</a:t>
              </a:r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사이트 아코디언 동작 전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CC3FB57-56FE-B99F-10CE-09C21A31462D}"/>
              </a:ext>
            </a:extLst>
          </p:cNvPr>
          <p:cNvGrpSpPr/>
          <p:nvPr/>
        </p:nvGrpSpPr>
        <p:grpSpPr>
          <a:xfrm>
            <a:off x="6220084" y="4361870"/>
            <a:ext cx="4706418" cy="2037132"/>
            <a:chOff x="6220084" y="4361870"/>
            <a:chExt cx="4706418" cy="203713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5F48A22-5771-E983-3FD2-113575CEE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3234" y="4673034"/>
              <a:ext cx="4683268" cy="1725968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0DBDCC6-BE9C-CB74-E26E-A7C6036C2183}"/>
                </a:ext>
              </a:extLst>
            </p:cNvPr>
            <p:cNvSpPr txBox="1"/>
            <p:nvPr/>
          </p:nvSpPr>
          <p:spPr>
            <a:xfrm>
              <a:off x="6220084" y="4361870"/>
              <a:ext cx="4706418" cy="307777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VARCHAR</a:t>
              </a:r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사이트 아코디언 동작 후</a:t>
              </a: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4D14FB2-FEEC-D8A8-22FE-5D73D4D29F94}"/>
              </a:ext>
            </a:extLst>
          </p:cNvPr>
          <p:cNvCxnSpPr>
            <a:cxnSpLocks/>
          </p:cNvCxnSpPr>
          <p:nvPr/>
        </p:nvCxnSpPr>
        <p:spPr>
          <a:xfrm>
            <a:off x="10152336" y="3950573"/>
            <a:ext cx="0" cy="8688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004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Plugin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에러 페이지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41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B5E8CFD-FAAF-099F-763D-3E5AE0B9D57C}"/>
              </a:ext>
            </a:extLst>
          </p:cNvPr>
          <p:cNvSpPr txBox="1"/>
          <p:nvPr/>
        </p:nvSpPr>
        <p:spPr>
          <a:xfrm>
            <a:off x="4770547" y="1419229"/>
            <a:ext cx="7621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404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에러 발생 시 에러페이지로 이동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에러페이지 캡쳐 화면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2B238B-3A7D-68AA-25B5-D92E80D2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8BAE090A-ED1F-FB75-F8B9-105B89C17456}"/>
              </a:ext>
            </a:extLst>
          </p:cNvPr>
          <p:cNvGrpSpPr/>
          <p:nvPr/>
        </p:nvGrpSpPr>
        <p:grpSpPr>
          <a:xfrm>
            <a:off x="748755" y="1407093"/>
            <a:ext cx="3832875" cy="1287510"/>
            <a:chOff x="1470642" y="2779577"/>
            <a:chExt cx="2644372" cy="86519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BBAAD4-3903-C39B-56C3-5708157A1DF0}"/>
                </a:ext>
              </a:extLst>
            </p:cNvPr>
            <p:cNvSpPr txBox="1"/>
            <p:nvPr/>
          </p:nvSpPr>
          <p:spPr>
            <a:xfrm>
              <a:off x="1470642" y="2779577"/>
              <a:ext cx="2644369" cy="307777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xml </a:t>
              </a:r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설정 값 </a:t>
              </a:r>
              <a:r>
                <a:rPr lang="en-US" altLang="ko-KR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web.xml</a:t>
              </a:r>
              <a:endPara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D502051-18D0-6A4B-F918-7693FBFF5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0645" y="3012257"/>
              <a:ext cx="2644369" cy="632515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8318E16-D4E7-7D0C-F3AB-450ED9257E09}"/>
              </a:ext>
            </a:extLst>
          </p:cNvPr>
          <p:cNvGrpSpPr/>
          <p:nvPr/>
        </p:nvGrpSpPr>
        <p:grpSpPr>
          <a:xfrm>
            <a:off x="4366442" y="2152891"/>
            <a:ext cx="7266758" cy="4622448"/>
            <a:chOff x="4366442" y="2152891"/>
            <a:chExt cx="7266758" cy="462244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9E7C5EC-4440-9F57-5713-8D7EB11803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5333"/>
            <a:stretch/>
          </p:blipFill>
          <p:spPr>
            <a:xfrm>
              <a:off x="4366442" y="2461459"/>
              <a:ext cx="7266758" cy="4313880"/>
            </a:xfrm>
            <a:prstGeom prst="rect">
              <a:avLst/>
            </a:prstGeom>
          </p:spPr>
        </p:pic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F3736CF8-219D-C264-D345-B54BFA135A56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7176304" y="2152891"/>
              <a:ext cx="823517" cy="308568"/>
            </a:xfrm>
            <a:prstGeom prst="bentConnector2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8892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오류 해결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42 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72B6F1E9-4AAE-D89F-1FB7-ED19572E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24376">
            <a:off x="487505" y="2187962"/>
            <a:ext cx="3759231" cy="1400647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7EF9FD4-4D80-B095-ACDE-5DD7227E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56590">
            <a:off x="5767519" y="2112323"/>
            <a:ext cx="5913842" cy="1774815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58BEDB8A-53EA-42BF-4326-B13653569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07710">
            <a:off x="223614" y="3086381"/>
            <a:ext cx="6320785" cy="243853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CF086DD-AF80-A67A-70DB-0E980353A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65005">
            <a:off x="3998597" y="1715887"/>
            <a:ext cx="3166950" cy="2467454"/>
          </a:xfrm>
          <a:prstGeom prst="rect">
            <a:avLst/>
          </a:prstGeom>
        </p:spPr>
      </p:pic>
      <p:pic>
        <p:nvPicPr>
          <p:cNvPr id="27" name="그림 26" descr="텍스트, 실내, 화면이(가) 표시된 사진&#10;&#10;자동 생성된 설명">
            <a:extLst>
              <a:ext uri="{FF2B5EF4-FFF2-40B4-BE49-F238E27FC236}">
                <a16:creationId xmlns:a16="http://schemas.microsoft.com/office/drawing/2014/main" id="{9829A0D3-A825-4C46-4ED7-EF4351837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73527">
            <a:off x="525215" y="4394265"/>
            <a:ext cx="8437125" cy="1105608"/>
          </a:xfrm>
          <a:prstGeom prst="rect">
            <a:avLst/>
          </a:prstGeom>
        </p:spPr>
      </p:pic>
      <p:pic>
        <p:nvPicPr>
          <p:cNvPr id="38" name="그림 37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5322EEA7-BE1D-D8AD-BA90-61926471F4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618971" flipV="1">
            <a:off x="6676765" y="3071260"/>
            <a:ext cx="5714734" cy="1848423"/>
          </a:xfrm>
          <a:prstGeom prst="rect">
            <a:avLst/>
          </a:prstGeom>
        </p:spPr>
      </p:pic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40DF149C-15B8-9D32-DF1D-2FFD0A02E3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871995">
            <a:off x="795800" y="4647272"/>
            <a:ext cx="1484862" cy="1323087"/>
          </a:xfrm>
          <a:prstGeom prst="rect">
            <a:avLst/>
          </a:prstGeom>
        </p:spPr>
      </p:pic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871E5A57-C0E4-E873-0B10-5C7D8712D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24376">
            <a:off x="5026145" y="2293354"/>
            <a:ext cx="4308728" cy="1605383"/>
          </a:xfrm>
          <a:prstGeom prst="rect">
            <a:avLst/>
          </a:prstGeom>
        </p:spPr>
      </p:pic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DF5A862B-9BF3-FAE5-1014-79AB7B5AA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453209">
            <a:off x="4177693" y="4253266"/>
            <a:ext cx="3759231" cy="1400647"/>
          </a:xfrm>
          <a:prstGeom prst="rect">
            <a:avLst/>
          </a:prstGeom>
        </p:spPr>
      </p:pic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8A422C19-7651-76CD-E31D-E03F6D145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352167">
            <a:off x="7974371" y="3590818"/>
            <a:ext cx="4308727" cy="1605383"/>
          </a:xfrm>
          <a:prstGeom prst="rect">
            <a:avLst/>
          </a:prstGeom>
        </p:spPr>
      </p:pic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58361B3B-5A83-EC3F-5888-3762741D7C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66032">
            <a:off x="776938" y="1606882"/>
            <a:ext cx="1583748" cy="1411199"/>
          </a:xfrm>
          <a:prstGeom prst="rect">
            <a:avLst/>
          </a:prstGeom>
        </p:spPr>
      </p:pic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6A2A2B6F-9674-555D-6272-6F6679976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453209">
            <a:off x="4330093" y="4405666"/>
            <a:ext cx="3759231" cy="1400647"/>
          </a:xfrm>
          <a:prstGeom prst="rect">
            <a:avLst/>
          </a:prstGeom>
        </p:spPr>
      </p:pic>
      <p:pic>
        <p:nvPicPr>
          <p:cNvPr id="46" name="그림 45" descr="텍스트이(가) 표시된 사진&#10;&#10;자동 생성된 설명">
            <a:extLst>
              <a:ext uri="{FF2B5EF4-FFF2-40B4-BE49-F238E27FC236}">
                <a16:creationId xmlns:a16="http://schemas.microsoft.com/office/drawing/2014/main" id="{23EE3EDF-B5F6-19B4-D20E-29D6630D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89783">
            <a:off x="8081306" y="4569573"/>
            <a:ext cx="3759231" cy="1400647"/>
          </a:xfrm>
          <a:prstGeom prst="rect">
            <a:avLst/>
          </a:prstGeom>
        </p:spPr>
      </p:pic>
      <p:pic>
        <p:nvPicPr>
          <p:cNvPr id="47" name="그림 46" descr="텍스트이(가) 표시된 사진&#10;&#10;자동 생성된 설명">
            <a:extLst>
              <a:ext uri="{FF2B5EF4-FFF2-40B4-BE49-F238E27FC236}">
                <a16:creationId xmlns:a16="http://schemas.microsoft.com/office/drawing/2014/main" id="{EE539E8D-7472-D404-D7CF-38B6DBC6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79518">
            <a:off x="456675" y="3438474"/>
            <a:ext cx="3759231" cy="1400647"/>
          </a:xfrm>
          <a:prstGeom prst="rect">
            <a:avLst/>
          </a:prstGeom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9AF4FA88-8EB9-956D-3709-98DFE9AE4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65829">
            <a:off x="2562420" y="5267457"/>
            <a:ext cx="1484862" cy="13230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909F61-FF3A-D380-6DC4-83D30BF338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13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오류 해결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[0]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- 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필터검색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43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624F27-80C2-7BD1-7DB5-34DD90FFD01F}"/>
              </a:ext>
            </a:extLst>
          </p:cNvPr>
          <p:cNvSpPr txBox="1"/>
          <p:nvPr/>
        </p:nvSpPr>
        <p:spPr>
          <a:xfrm>
            <a:off x="8153708" y="2268441"/>
            <a:ext cx="3838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필터검색 페이지 진입 시 전달 받는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파라미터 값은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null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이라 형 변환 오류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0F837F-F9FF-9B6A-B109-38F98777E78E}"/>
              </a:ext>
            </a:extLst>
          </p:cNvPr>
          <p:cNvSpPr txBox="1"/>
          <p:nvPr/>
        </p:nvSpPr>
        <p:spPr>
          <a:xfrm>
            <a:off x="8153710" y="5011053"/>
            <a:ext cx="4038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조건문을 통해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VO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초기화해준 값을 받을 수 있게 함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57184F3-AB83-AE63-10F5-B3BBA9400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9E25D48-FF6E-0EA3-A0B1-E71FC0AD80B6}"/>
              </a:ext>
            </a:extLst>
          </p:cNvPr>
          <p:cNvGrpSpPr/>
          <p:nvPr/>
        </p:nvGrpSpPr>
        <p:grpSpPr>
          <a:xfrm>
            <a:off x="353709" y="1354775"/>
            <a:ext cx="7640567" cy="2165888"/>
            <a:chOff x="353709" y="1354775"/>
            <a:chExt cx="7640567" cy="2165888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8F28CEB5-AF23-2127-4297-39ADAE9A43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3686"/>
            <a:stretch/>
          </p:blipFill>
          <p:spPr>
            <a:xfrm>
              <a:off x="353711" y="1662552"/>
              <a:ext cx="7640565" cy="185811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E1E911-3E80-51DD-0905-9C806565BF08}"/>
                </a:ext>
              </a:extLst>
            </p:cNvPr>
            <p:cNvSpPr txBox="1"/>
            <p:nvPr/>
          </p:nvSpPr>
          <p:spPr>
            <a:xfrm>
              <a:off x="353709" y="1354775"/>
              <a:ext cx="7640565" cy="307777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형 변환 오류</a:t>
              </a:r>
              <a:r>
                <a:rPr lang="en-US" altLang="ko-KR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: (</a:t>
              </a:r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구</a:t>
              </a:r>
              <a:r>
                <a:rPr lang="en-US" altLang="ko-KR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  <a:r>
                <a:rPr lang="en-US" altLang="ko-KR" sz="1400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filter.jsp</a:t>
              </a:r>
              <a:endPara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AE7FA5-CDA4-AEE2-E9B2-A33FF0881069}"/>
              </a:ext>
            </a:extLst>
          </p:cNvPr>
          <p:cNvGrpSpPr/>
          <p:nvPr/>
        </p:nvGrpSpPr>
        <p:grpSpPr>
          <a:xfrm>
            <a:off x="353709" y="3762419"/>
            <a:ext cx="7640566" cy="2835824"/>
            <a:chOff x="353709" y="3762419"/>
            <a:chExt cx="7640566" cy="283582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2D8FF81-F18D-B867-FA76-B3E040DDB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710" y="4070196"/>
              <a:ext cx="7640565" cy="252804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8EB316-0D8A-DB6A-ED2D-8AF416B2E1E8}"/>
                </a:ext>
              </a:extLst>
            </p:cNvPr>
            <p:cNvSpPr txBox="1"/>
            <p:nvPr/>
          </p:nvSpPr>
          <p:spPr>
            <a:xfrm>
              <a:off x="353709" y="3762419"/>
              <a:ext cx="7640565" cy="307777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CarSearchAction.java</a:t>
              </a:r>
              <a:endPara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7676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오류 해결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[1]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아이디 찾기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[0]</a:t>
                </a:r>
                <a:endParaRPr lang="ko-KR" altLang="en-US" sz="2800" dirty="0">
                  <a:solidFill>
                    <a:srgbClr val="44546A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44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624F27-80C2-7BD1-7DB5-34DD90FFD01F}"/>
              </a:ext>
            </a:extLst>
          </p:cNvPr>
          <p:cNvSpPr txBox="1"/>
          <p:nvPr/>
        </p:nvSpPr>
        <p:spPr>
          <a:xfrm>
            <a:off x="5896227" y="4765389"/>
            <a:ext cx="4833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요청과 응답의 방식이 달라서 발생한 오류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응답하는 방식이 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text/html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방식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다시 데이터를 응답하는 방식이 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x-</a:t>
            </a:r>
            <a:r>
              <a:rPr lang="en-US" altLang="ko-KR" sz="1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json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방식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166F89A-52E0-E50A-28A0-C84C05DCD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3CBEF335-7AD1-06D7-F20D-DCF5EF76C7C4}"/>
              </a:ext>
            </a:extLst>
          </p:cNvPr>
          <p:cNvGrpSpPr/>
          <p:nvPr/>
        </p:nvGrpSpPr>
        <p:grpSpPr>
          <a:xfrm>
            <a:off x="5896227" y="1300544"/>
            <a:ext cx="4624613" cy="2753900"/>
            <a:chOff x="7438017" y="2177321"/>
            <a:chExt cx="4031007" cy="2513365"/>
          </a:xfrm>
        </p:grpSpPr>
        <p:pic>
          <p:nvPicPr>
            <p:cNvPr id="26" name="그림 25" descr="텍스트이(가) 표시된 사진&#10;&#10;자동 생성된 설명">
              <a:extLst>
                <a:ext uri="{FF2B5EF4-FFF2-40B4-BE49-F238E27FC236}">
                  <a16:creationId xmlns:a16="http://schemas.microsoft.com/office/drawing/2014/main" id="{9347C011-6873-A3B1-CFF7-D28884005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5037"/>
            <a:stretch/>
          </p:blipFill>
          <p:spPr>
            <a:xfrm>
              <a:off x="7438017" y="2177321"/>
              <a:ext cx="4031007" cy="251336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87BCA8E-5D8C-5053-3E3B-20B9C2DAE2A8}"/>
                </a:ext>
              </a:extLst>
            </p:cNvPr>
            <p:cNvSpPr/>
            <p:nvPr/>
          </p:nvSpPr>
          <p:spPr>
            <a:xfrm>
              <a:off x="8270240" y="3921760"/>
              <a:ext cx="355600" cy="12564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4012B15-2A8B-84F8-F338-176622FE8215}"/>
              </a:ext>
            </a:extLst>
          </p:cNvPr>
          <p:cNvGrpSpPr/>
          <p:nvPr/>
        </p:nvGrpSpPr>
        <p:grpSpPr>
          <a:xfrm>
            <a:off x="363947" y="1300544"/>
            <a:ext cx="4624613" cy="2753900"/>
            <a:chOff x="363947" y="1368435"/>
            <a:chExt cx="4778154" cy="2946959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DC9916D-916A-D770-3580-26DD12056A83}"/>
                </a:ext>
              </a:extLst>
            </p:cNvPr>
            <p:cNvGrpSpPr/>
            <p:nvPr/>
          </p:nvGrpSpPr>
          <p:grpSpPr>
            <a:xfrm>
              <a:off x="363947" y="1368435"/>
              <a:ext cx="4778154" cy="2946959"/>
              <a:chOff x="363947" y="1368435"/>
              <a:chExt cx="4778154" cy="2946959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230387D0-4CCB-8CE9-DBCC-37F2719B5E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947" y="1678646"/>
                <a:ext cx="4778154" cy="2636748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7CC90E-073E-DB4B-94DF-5493002B0550}"/>
                  </a:ext>
                </a:extLst>
              </p:cNvPr>
              <p:cNvSpPr txBox="1"/>
              <p:nvPr/>
            </p:nvSpPr>
            <p:spPr>
              <a:xfrm>
                <a:off x="363947" y="1368435"/>
                <a:ext cx="4778154" cy="329353"/>
              </a:xfrm>
              <a:prstGeom prst="rect">
                <a:avLst/>
              </a:prstGeom>
              <a:solidFill>
                <a:srgbClr val="E6E6E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방식 문제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: sendIDEmail.java</a:t>
                </a:r>
                <a:endPara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C7D6673-6015-2896-1FF2-2E5AF68C028E}"/>
                </a:ext>
              </a:extLst>
            </p:cNvPr>
            <p:cNvSpPr/>
            <p:nvPr/>
          </p:nvSpPr>
          <p:spPr>
            <a:xfrm>
              <a:off x="2125246" y="3795424"/>
              <a:ext cx="1247874" cy="25198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642E662-3EB1-D816-3AED-29406CBBBE83}"/>
              </a:ext>
            </a:extLst>
          </p:cNvPr>
          <p:cNvGrpSpPr/>
          <p:nvPr/>
        </p:nvGrpSpPr>
        <p:grpSpPr>
          <a:xfrm>
            <a:off x="363946" y="4344333"/>
            <a:ext cx="4624614" cy="2087425"/>
            <a:chOff x="363947" y="4150815"/>
            <a:chExt cx="4624614" cy="208742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CF240D1-B8C9-8D15-A080-5B12EC010542}"/>
                </a:ext>
              </a:extLst>
            </p:cNvPr>
            <p:cNvSpPr txBox="1"/>
            <p:nvPr/>
          </p:nvSpPr>
          <p:spPr>
            <a:xfrm>
              <a:off x="363947" y="4150815"/>
              <a:ext cx="4624613" cy="307777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방식 문제</a:t>
              </a:r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: emailIdDAO.java</a:t>
              </a:r>
              <a:endParaRPr lang="ko-KR" altLang="en-US" sz="14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CD384508-D936-B632-B1A0-029568CD5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241" y="4458592"/>
              <a:ext cx="4619320" cy="1779648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6E6B6C5-FB01-6A1C-8ED7-CC954B9651CA}"/>
                </a:ext>
              </a:extLst>
            </p:cNvPr>
            <p:cNvSpPr/>
            <p:nvPr/>
          </p:nvSpPr>
          <p:spPr>
            <a:xfrm>
              <a:off x="2454153" y="4885439"/>
              <a:ext cx="1030728" cy="225041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8666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오류 해결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[2]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아이디 찾기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[1]</a:t>
                </a:r>
                <a:endParaRPr lang="ko-KR" altLang="en-US" sz="2800" dirty="0">
                  <a:solidFill>
                    <a:srgbClr val="44546A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45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00F837F-F9FF-9B6A-B109-38F98777E78E}"/>
              </a:ext>
            </a:extLst>
          </p:cNvPr>
          <p:cNvSpPr txBox="1"/>
          <p:nvPr/>
        </p:nvSpPr>
        <p:spPr>
          <a:xfrm>
            <a:off x="6933518" y="3890737"/>
            <a:ext cx="441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주고 받는 방식을 같게 설정하여 오류 해결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06597C5-C0BF-89E5-29F5-1814287DD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10"/>
          <a:stretch/>
        </p:blipFill>
        <p:spPr>
          <a:xfrm>
            <a:off x="307180" y="1630089"/>
            <a:ext cx="6030305" cy="244531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9046314-1DFF-5136-8B89-439983CF9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31"/>
          <a:stretch/>
        </p:blipFill>
        <p:spPr>
          <a:xfrm>
            <a:off x="307180" y="4289656"/>
            <a:ext cx="6030305" cy="22388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A6B04E-8AE0-C0D8-AF14-9A2B30BF9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55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시연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46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1707878-F8AC-DDCF-D700-C9069A0BDF2B}"/>
              </a:ext>
            </a:extLst>
          </p:cNvPr>
          <p:cNvSpPr txBox="1"/>
          <p:nvPr/>
        </p:nvSpPr>
        <p:spPr>
          <a:xfrm>
            <a:off x="3914214" y="2210737"/>
            <a:ext cx="402067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</a:t>
            </a:r>
            <a:r>
              <a:rPr lang="en-US" altLang="ko-KR" sz="13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r>
              <a:rPr lang="ko-KR" altLang="en-US" sz="13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</a:t>
            </a:r>
            <a:r>
              <a:rPr lang="en-US" altLang="ko-KR" sz="13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13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A325E6-0367-D76E-6679-5C62CC1B7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30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마무리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47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13" name="모서리가 둥근 직사각형 24">
            <a:extLst>
              <a:ext uri="{FF2B5EF4-FFF2-40B4-BE49-F238E27FC236}">
                <a16:creationId xmlns:a16="http://schemas.microsoft.com/office/drawing/2014/main" id="{AC026970-F763-C049-6CA9-9C14A1BA2CDF}"/>
              </a:ext>
            </a:extLst>
          </p:cNvPr>
          <p:cNvSpPr/>
          <p:nvPr/>
        </p:nvSpPr>
        <p:spPr>
          <a:xfrm>
            <a:off x="285208" y="1343302"/>
            <a:ext cx="5515437" cy="1619954"/>
          </a:xfrm>
          <a:prstGeom prst="roundRect">
            <a:avLst/>
          </a:prstGeom>
          <a:solidFill>
            <a:srgbClr val="E8EAFE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7EE2F1-6519-E114-C222-F8F7B7B36292}"/>
              </a:ext>
            </a:extLst>
          </p:cNvPr>
          <p:cNvSpPr txBox="1"/>
          <p:nvPr/>
        </p:nvSpPr>
        <p:spPr>
          <a:xfrm>
            <a:off x="487558" y="2520286"/>
            <a:ext cx="954932" cy="410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김수연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8BA2370-4914-62DB-5721-B19EC724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0" y="1562757"/>
            <a:ext cx="1032633" cy="1020943"/>
          </a:xfrm>
          <a:prstGeom prst="rect">
            <a:avLst/>
          </a:prstGeom>
        </p:spPr>
      </p:pic>
      <p:sp>
        <p:nvSpPr>
          <p:cNvPr id="50" name="모서리가 둥근 직사각형 24">
            <a:extLst>
              <a:ext uri="{FF2B5EF4-FFF2-40B4-BE49-F238E27FC236}">
                <a16:creationId xmlns:a16="http://schemas.microsoft.com/office/drawing/2014/main" id="{0E507B3F-108B-8C86-CFEC-5BEF40056178}"/>
              </a:ext>
            </a:extLst>
          </p:cNvPr>
          <p:cNvSpPr/>
          <p:nvPr/>
        </p:nvSpPr>
        <p:spPr>
          <a:xfrm>
            <a:off x="307180" y="3139851"/>
            <a:ext cx="5515437" cy="1619954"/>
          </a:xfrm>
          <a:prstGeom prst="roundRect">
            <a:avLst/>
          </a:prstGeom>
          <a:solidFill>
            <a:srgbClr val="E8EAFE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5420270-A134-6CEF-D1ED-B52024B74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00" y="3338276"/>
            <a:ext cx="1032633" cy="102347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47D2D2F-C274-7922-E5CD-FA96B98D527A}"/>
              </a:ext>
            </a:extLst>
          </p:cNvPr>
          <p:cNvSpPr txBox="1"/>
          <p:nvPr/>
        </p:nvSpPr>
        <p:spPr>
          <a:xfrm>
            <a:off x="487558" y="4306360"/>
            <a:ext cx="954932" cy="410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김종현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6" name="모서리가 둥근 직사각형 24">
            <a:extLst>
              <a:ext uri="{FF2B5EF4-FFF2-40B4-BE49-F238E27FC236}">
                <a16:creationId xmlns:a16="http://schemas.microsoft.com/office/drawing/2014/main" id="{69E494E9-6582-E757-E675-B2E5C9A9D155}"/>
              </a:ext>
            </a:extLst>
          </p:cNvPr>
          <p:cNvSpPr/>
          <p:nvPr/>
        </p:nvSpPr>
        <p:spPr>
          <a:xfrm>
            <a:off x="285207" y="4936400"/>
            <a:ext cx="5515437" cy="1619954"/>
          </a:xfrm>
          <a:prstGeom prst="roundRect">
            <a:avLst/>
          </a:prstGeom>
          <a:solidFill>
            <a:srgbClr val="E8EAFE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BDFA2D0-8196-71E9-8D31-BEA3CB570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00" y="5134943"/>
            <a:ext cx="1050921" cy="10234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FC21694-7FC9-3041-B198-E77B6BAED6FB}"/>
              </a:ext>
            </a:extLst>
          </p:cNvPr>
          <p:cNvSpPr txBox="1"/>
          <p:nvPr/>
        </p:nvSpPr>
        <p:spPr>
          <a:xfrm>
            <a:off x="491071" y="6093750"/>
            <a:ext cx="954932" cy="410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이준선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7" name="모서리가 둥근 직사각형 24">
            <a:extLst>
              <a:ext uri="{FF2B5EF4-FFF2-40B4-BE49-F238E27FC236}">
                <a16:creationId xmlns:a16="http://schemas.microsoft.com/office/drawing/2014/main" id="{6722266D-DF94-A4EA-BB1C-0806D5667928}"/>
              </a:ext>
            </a:extLst>
          </p:cNvPr>
          <p:cNvSpPr/>
          <p:nvPr/>
        </p:nvSpPr>
        <p:spPr>
          <a:xfrm>
            <a:off x="6331951" y="1343302"/>
            <a:ext cx="5515437" cy="1619954"/>
          </a:xfrm>
          <a:prstGeom prst="roundRect">
            <a:avLst/>
          </a:prstGeom>
          <a:solidFill>
            <a:srgbClr val="E8EAFE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B10CB89F-0F8A-A52E-3EA1-A568DDA20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837" y="1564231"/>
            <a:ext cx="1032634" cy="101942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244F01A-6BC8-0CF4-8F61-C36214A6D8E8}"/>
              </a:ext>
            </a:extLst>
          </p:cNvPr>
          <p:cNvSpPr txBox="1"/>
          <p:nvPr/>
        </p:nvSpPr>
        <p:spPr>
          <a:xfrm>
            <a:off x="6543767" y="2551753"/>
            <a:ext cx="954932" cy="410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이향준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8" name="모서리가 둥근 직사각형 24">
            <a:extLst>
              <a:ext uri="{FF2B5EF4-FFF2-40B4-BE49-F238E27FC236}">
                <a16:creationId xmlns:a16="http://schemas.microsoft.com/office/drawing/2014/main" id="{CD991010-4CDB-C8D2-FB84-A065D9FDC594}"/>
              </a:ext>
            </a:extLst>
          </p:cNvPr>
          <p:cNvSpPr/>
          <p:nvPr/>
        </p:nvSpPr>
        <p:spPr>
          <a:xfrm>
            <a:off x="6331950" y="3139851"/>
            <a:ext cx="5515437" cy="1619954"/>
          </a:xfrm>
          <a:prstGeom prst="roundRect">
            <a:avLst/>
          </a:prstGeom>
          <a:solidFill>
            <a:srgbClr val="E8EAFE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2F6DA9F-894A-4A82-0C61-22AD3279E3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837" y="3342208"/>
            <a:ext cx="1053568" cy="101942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6EE9FDF-11A3-CDF5-A01B-12E34F269960}"/>
              </a:ext>
            </a:extLst>
          </p:cNvPr>
          <p:cNvSpPr txBox="1"/>
          <p:nvPr/>
        </p:nvSpPr>
        <p:spPr>
          <a:xfrm>
            <a:off x="6543767" y="4306360"/>
            <a:ext cx="954932" cy="410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임환욱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9" name="모서리가 둥근 직사각형 24">
            <a:extLst>
              <a:ext uri="{FF2B5EF4-FFF2-40B4-BE49-F238E27FC236}">
                <a16:creationId xmlns:a16="http://schemas.microsoft.com/office/drawing/2014/main" id="{73D49912-0CF2-F53D-9225-475611E76700}"/>
              </a:ext>
            </a:extLst>
          </p:cNvPr>
          <p:cNvSpPr/>
          <p:nvPr/>
        </p:nvSpPr>
        <p:spPr>
          <a:xfrm>
            <a:off x="6331950" y="4936400"/>
            <a:ext cx="5515437" cy="1619954"/>
          </a:xfrm>
          <a:prstGeom prst="roundRect">
            <a:avLst/>
          </a:prstGeom>
          <a:solidFill>
            <a:srgbClr val="E8EAFE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8A68A769-EC34-879B-D03B-6B1007DB14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1838" y="5138875"/>
            <a:ext cx="1041216" cy="101942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E075909-DE9B-3E82-0BB7-5D8A1292FE33}"/>
              </a:ext>
            </a:extLst>
          </p:cNvPr>
          <p:cNvSpPr txBox="1"/>
          <p:nvPr/>
        </p:nvSpPr>
        <p:spPr>
          <a:xfrm>
            <a:off x="6533593" y="6105261"/>
            <a:ext cx="954932" cy="410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황지민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03FD17B-6C28-B840-905A-D8DC945A6B77}"/>
              </a:ext>
            </a:extLst>
          </p:cNvPr>
          <p:cNvSpPr txBox="1"/>
          <p:nvPr/>
        </p:nvSpPr>
        <p:spPr>
          <a:xfrm>
            <a:off x="7537185" y="1504873"/>
            <a:ext cx="44006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프로젝트를 진행하면서 초반 설계 단계가 정말 중요하다는 것을 느꼈습니다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또한 프로젝트 규모가 전보다 커지게 되면서 역할 분담으로 인한 효율성을 알게 되었습니다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826394-2257-B2FA-2CF9-74A70E58C379}"/>
              </a:ext>
            </a:extLst>
          </p:cNvPr>
          <p:cNvSpPr txBox="1"/>
          <p:nvPr/>
        </p:nvSpPr>
        <p:spPr>
          <a:xfrm>
            <a:off x="1406725" y="1515806"/>
            <a:ext cx="4488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이전에 했던 프로젝트보다 구현하는 기능들과 데이터가 많다 보니 자신이 담당하지 않은 파트에 대해서는 이해하기가 어려웠는데 이를 통해 팀원들 과의 소통의 중요성을 느끼게 되는 계기가 되었습니다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D41BD7-8A98-6109-3941-F27DFAD19CE9}"/>
              </a:ext>
            </a:extLst>
          </p:cNvPr>
          <p:cNvSpPr txBox="1"/>
          <p:nvPr/>
        </p:nvSpPr>
        <p:spPr>
          <a:xfrm>
            <a:off x="1436084" y="3234321"/>
            <a:ext cx="4328853" cy="1422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View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프로젝트의 첫인상이고 데이터 전송의 시작과 끝을 담당하기 때문에 다소 책임감과 부담감을 느꼈습니다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하지만 다른 파트의 조원들이 일찍 내부 설계를 탄탄하게 완성해준 덕분에 무사히 마무리할 수 있었으며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프로젝트를 통해 고객의 편의성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유효성 검사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전달 등을 총괄적으로 담당하며 프론트 엔드의 매력을 듬뿍 느꼈습니다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endParaRPr lang="ko-KR" altLang="en-US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1A4E30C-1BA9-E712-96C3-A59D64C1AD23}"/>
              </a:ext>
            </a:extLst>
          </p:cNvPr>
          <p:cNvSpPr txBox="1"/>
          <p:nvPr/>
        </p:nvSpPr>
        <p:spPr>
          <a:xfrm>
            <a:off x="7513770" y="3294519"/>
            <a:ext cx="4400694" cy="135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프로젝트의 규모가 커져서 인지 처음에 부담감을 많이 느꼈었는데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팀원들끼리 서로가 잘 의지하며 풀어 나아갔습니다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이번 프로젝트도 마찬가지로 어떠한 작업에 있어서 팀원들 과의 의사소통이 중요하다는 걸 많이 깨닫게 되는 계기가 되었습니다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7101243-EF45-242A-DA9C-C59FA7160F61}"/>
              </a:ext>
            </a:extLst>
          </p:cNvPr>
          <p:cNvSpPr txBox="1"/>
          <p:nvPr/>
        </p:nvSpPr>
        <p:spPr>
          <a:xfrm>
            <a:off x="7513770" y="4987902"/>
            <a:ext cx="4400694" cy="1612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저희 조만의 특장점이자 구현에 있어 높은 난이도를 가졌던 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 검색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이해하고 습득하는 과정에서 자바 로직을 이전 프로젝트에 비해 다양하게 활용했기 때문에 </a:t>
            </a:r>
            <a:r>
              <a:rPr lang="ko-KR" altLang="en-US" sz="1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백엔드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개발자에 대한 흥미가 생겼고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자바 로직을 분석하는 능력 또한 이전에 비해 많이 발전 되었습니다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F17FD5-E8E2-A842-E53B-92B9F7FF5D5D}"/>
              </a:ext>
            </a:extLst>
          </p:cNvPr>
          <p:cNvSpPr txBox="1"/>
          <p:nvPr/>
        </p:nvSpPr>
        <p:spPr>
          <a:xfrm>
            <a:off x="1471164" y="5216788"/>
            <a:ext cx="4328853" cy="853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이번 프로젝트를 하면서 </a:t>
            </a:r>
            <a:r>
              <a:rPr lang="ko-KR" altLang="en-US" sz="1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스스로한테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부족한점이 많이 보였지만 이런 점을 더 보완 한다면 더욱더 완벽 </a:t>
            </a:r>
            <a:r>
              <a:rPr lang="ko-KR" altLang="en-US" sz="1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해질수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있을 거란 생각이 들었습니다</a:t>
            </a:r>
            <a:r>
              <a:rPr lang="en-US" altLang="ko-KR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3733071-A721-36A3-3BEE-71DAEC7E0A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75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마무리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48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A9CE49-98F6-69EB-839B-76001EDE6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845" y="2233672"/>
            <a:ext cx="4865344" cy="427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0FE0E4-B394-139F-C476-8BBF4CC026CE}"/>
              </a:ext>
            </a:extLst>
          </p:cNvPr>
          <p:cNvSpPr txBox="1"/>
          <p:nvPr/>
        </p:nvSpPr>
        <p:spPr>
          <a:xfrm>
            <a:off x="2271217" y="1310341"/>
            <a:ext cx="7165287" cy="945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Q &amp; A</a:t>
            </a:r>
            <a:endParaRPr lang="ko-KR" altLang="en-US" sz="5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83C9BA-8CA9-111A-C210-4B405978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24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마무리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49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5" name="Picture 2" descr="하얗게 불태웠다 : 페이트 그랜드 오더 헝그리앱 모바일">
            <a:extLst>
              <a:ext uri="{FF2B5EF4-FFF2-40B4-BE49-F238E27FC236}">
                <a16:creationId xmlns:a16="http://schemas.microsoft.com/office/drawing/2014/main" id="{11D3B06C-890A-12A2-F031-A99F6C515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41" y="2683896"/>
            <a:ext cx="5065060" cy="393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127380-5F8A-3346-B8BC-72C5239FB189}"/>
              </a:ext>
            </a:extLst>
          </p:cNvPr>
          <p:cNvSpPr txBox="1"/>
          <p:nvPr/>
        </p:nvSpPr>
        <p:spPr>
          <a:xfrm>
            <a:off x="571500" y="1431057"/>
            <a:ext cx="6963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들어 주셔서 감사합니다</a:t>
            </a:r>
            <a:r>
              <a:rPr lang="en-US" altLang="ko-KR" sz="5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ctr"/>
            <a:r>
              <a:rPr lang="ko-KR" altLang="en-US" sz="5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이상입니다</a:t>
            </a:r>
            <a:r>
              <a:rPr lang="en-US" altLang="ko-KR" sz="5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~!</a:t>
            </a:r>
            <a:endParaRPr lang="ko-KR" altLang="en-US" sz="5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A56958-9134-6108-85D4-883AADCB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81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67409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역할 분담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5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28032" y="1392876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88219" y="1364607"/>
            <a:ext cx="3526336" cy="47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accent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코알라 조</a:t>
            </a:r>
            <a:r>
              <a:rPr lang="ko-KR" altLang="en-US" sz="2400" b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24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</a:t>
            </a:r>
            <a:r>
              <a:rPr lang="ko-KR" altLang="en-US" sz="2400" b="1" dirty="0">
                <a:solidFill>
                  <a:schemeClr val="accent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코</a:t>
            </a:r>
            <a:r>
              <a:rPr lang="ko-KR" altLang="en-US" sz="24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딩 </a:t>
            </a:r>
            <a:r>
              <a:rPr lang="ko-KR" altLang="en-US" sz="2400" b="1" dirty="0">
                <a:solidFill>
                  <a:schemeClr val="accent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알</a:t>
            </a:r>
            <a:r>
              <a:rPr lang="ko-KR" altLang="en-US" sz="24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려줘</a:t>
            </a:r>
            <a:r>
              <a:rPr lang="ko-KR" altLang="en-US" sz="2400" b="1" dirty="0">
                <a:solidFill>
                  <a:schemeClr val="accent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라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85209" y="2426430"/>
            <a:ext cx="1853498" cy="3281537"/>
          </a:xfrm>
          <a:prstGeom prst="roundRect">
            <a:avLst/>
          </a:prstGeom>
          <a:solidFill>
            <a:srgbClr val="E8EAFE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74412" y="4127215"/>
            <a:ext cx="1232529" cy="410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김수연</a:t>
            </a: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9801" y="4527325"/>
            <a:ext cx="149597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메인 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MODEL</a:t>
            </a:r>
          </a:p>
          <a:p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서브 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VIEW</a:t>
            </a:r>
          </a:p>
          <a:p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주 담당 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</a:t>
            </a:r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문자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API</a:t>
            </a:r>
          </a:p>
          <a:p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            </a:t>
            </a:r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이메일 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API</a:t>
            </a:r>
          </a:p>
          <a:p>
            <a:r>
              <a:rPr lang="ko-KR" altLang="en-US" sz="1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          </a:t>
            </a:r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주소 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API</a:t>
            </a:r>
            <a:endParaRPr lang="ko-KR" altLang="en-US" sz="14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134728" y="2426430"/>
            <a:ext cx="1853498" cy="3281537"/>
          </a:xfrm>
          <a:prstGeom prst="roundRect">
            <a:avLst/>
          </a:prstGeom>
          <a:solidFill>
            <a:srgbClr val="E8EAFE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623931" y="4127214"/>
            <a:ext cx="1232529" cy="378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김종현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99319" y="4527325"/>
            <a:ext cx="1759411" cy="107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메인 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VIEW</a:t>
            </a:r>
          </a:p>
          <a:p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서브 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CTRL</a:t>
            </a:r>
          </a:p>
          <a:p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주 담당 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Front </a:t>
            </a:r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총괄</a:t>
            </a:r>
            <a:endParaRPr lang="en-US" altLang="ko-KR" sz="12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            </a:t>
            </a:r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모든 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C </a:t>
            </a:r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작업참여</a:t>
            </a:r>
            <a:endParaRPr lang="en-US" altLang="ko-KR" sz="12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171409" y="2426430"/>
            <a:ext cx="1853498" cy="3281537"/>
          </a:xfrm>
          <a:prstGeom prst="roundRect">
            <a:avLst/>
          </a:prstGeom>
          <a:solidFill>
            <a:srgbClr val="E8EAFE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660612" y="4127215"/>
            <a:ext cx="1232529" cy="410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이준선</a:t>
            </a: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80103" y="4527324"/>
            <a:ext cx="197005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메인 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VIEW</a:t>
            </a:r>
          </a:p>
          <a:p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서브 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MODEL</a:t>
            </a:r>
          </a:p>
          <a:p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주 담당 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</a:t>
            </a:r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장바구니 기능 구현</a:t>
            </a:r>
            <a:endParaRPr lang="en-US" altLang="ko-KR" sz="12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098047" y="2426430"/>
            <a:ext cx="1853498" cy="3281537"/>
          </a:xfrm>
          <a:prstGeom prst="roundRect">
            <a:avLst/>
          </a:prstGeom>
          <a:solidFill>
            <a:srgbClr val="E8EAFE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8587250" y="4127215"/>
            <a:ext cx="1232529" cy="410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이향준</a:t>
            </a: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62638" y="4527324"/>
            <a:ext cx="1684143" cy="883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메인 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CTRL</a:t>
            </a:r>
          </a:p>
          <a:p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서브 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MODEL</a:t>
            </a:r>
          </a:p>
          <a:p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주 담당 </a:t>
            </a:r>
            <a:r>
              <a:rPr lang="en-US" altLang="ko-KR" sz="11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 </a:t>
            </a:r>
            <a:r>
              <a:rPr lang="ko-KR" altLang="en-US" sz="11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필터 검색 기능</a:t>
            </a:r>
            <a:endParaRPr lang="en-US" altLang="ko-KR" sz="11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255741" y="2426430"/>
            <a:ext cx="1853498" cy="3281537"/>
          </a:xfrm>
          <a:prstGeom prst="roundRect">
            <a:avLst/>
          </a:prstGeom>
          <a:solidFill>
            <a:srgbClr val="E8EAFE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744944" y="4127215"/>
            <a:ext cx="1232529" cy="410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임환욱</a:t>
            </a: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0333" y="4527324"/>
            <a:ext cx="171236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메인 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MODEL</a:t>
            </a:r>
          </a:p>
          <a:p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서브 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CTRL</a:t>
            </a:r>
          </a:p>
          <a:p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주 담당 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</a:t>
            </a:r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필터 검색 기능</a:t>
            </a:r>
            <a:endParaRPr lang="en-US" altLang="ko-KR" sz="12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            ppt </a:t>
            </a:r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제작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발표</a:t>
            </a:r>
            <a:endParaRPr lang="en-US" altLang="ko-KR" sz="12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0000709" y="2426430"/>
            <a:ext cx="1853498" cy="3281537"/>
          </a:xfrm>
          <a:prstGeom prst="roundRect">
            <a:avLst/>
          </a:prstGeom>
          <a:solidFill>
            <a:srgbClr val="E8EAFE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0489912" y="4127215"/>
            <a:ext cx="1232529" cy="410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황지민</a:t>
            </a:r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165300" y="4527324"/>
            <a:ext cx="1684143" cy="883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메인 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CTRL</a:t>
            </a:r>
          </a:p>
          <a:p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서브 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MODEL</a:t>
            </a:r>
          </a:p>
          <a:p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주 담당 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</a:t>
            </a:r>
            <a:r>
              <a:rPr lang="ko-KR" altLang="en-US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프로젝트 총괄</a:t>
            </a:r>
            <a:r>
              <a:rPr lang="en-US" altLang="ko-KR" sz="1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637" y="2645886"/>
            <a:ext cx="1471389" cy="145833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01" y="2645886"/>
            <a:ext cx="1495970" cy="1479035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111" y="2624019"/>
            <a:ext cx="1520552" cy="148083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639" y="2624019"/>
            <a:ext cx="1500022" cy="1480836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0333" y="2640220"/>
            <a:ext cx="1495970" cy="1447493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3588" y="2645886"/>
            <a:ext cx="1477153" cy="14462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56AE2A-FC5B-BDCD-D719-FCA422938F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74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kern="0" dirty="0">
                    <a:ln w="12700">
                      <a:noFill/>
                    </a:ln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개발 환경</a:t>
                </a:r>
                <a:r>
                  <a:rPr lang="en-US" altLang="ko-KR" sz="2800" kern="0" dirty="0">
                    <a:ln w="12700">
                      <a:noFill/>
                    </a:ln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endParaRPr lang="ko-KR" altLang="en-US" dirty="0">
                  <a:solidFill>
                    <a:srgbClr val="44546A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latinLnBrk="0">
                  <a:defRPr/>
                </a:pPr>
                <a:r>
                  <a:rPr lang="en-US" altLang="ko-KR" sz="11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1100" b="1" dirty="0">
                  <a:solidFill>
                    <a:srgbClr val="44546A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6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pic>
        <p:nvPicPr>
          <p:cNvPr id="98" name="Google Shape;192;p20">
            <a:extLst>
              <a:ext uri="{FF2B5EF4-FFF2-40B4-BE49-F238E27FC236}">
                <a16:creationId xmlns:a16="http://schemas.microsoft.com/office/drawing/2014/main" id="{8BC5706D-7CFF-426E-4586-6E56F876137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02214" y="2294518"/>
            <a:ext cx="1886158" cy="460976"/>
          </a:xfrm>
          <a:prstGeom prst="rect">
            <a:avLst/>
          </a:prstGeom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936D91D5-72BD-FFBB-0FAF-EE577C68E0F7}"/>
              </a:ext>
            </a:extLst>
          </p:cNvPr>
          <p:cNvSpPr txBox="1"/>
          <p:nvPr/>
        </p:nvSpPr>
        <p:spPr>
          <a:xfrm>
            <a:off x="1011462" y="1682956"/>
            <a:ext cx="2104815" cy="4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통합개발환경</a:t>
            </a:r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(IDE)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BD11637-300A-39F3-40CC-8E6C01E42AEA}"/>
              </a:ext>
            </a:extLst>
          </p:cNvPr>
          <p:cNvSpPr txBox="1"/>
          <p:nvPr/>
        </p:nvSpPr>
        <p:spPr>
          <a:xfrm>
            <a:off x="4979999" y="1692323"/>
            <a:ext cx="2104815" cy="4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DBMS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1" name="Google Shape;190;p20">
            <a:extLst>
              <a:ext uri="{FF2B5EF4-FFF2-40B4-BE49-F238E27FC236}">
                <a16:creationId xmlns:a16="http://schemas.microsoft.com/office/drawing/2014/main" id="{15332D59-CEF4-0412-42E5-504FCB1F311B}"/>
              </a:ext>
            </a:extLst>
          </p:cNvPr>
          <p:cNvPicPr/>
          <p:nvPr/>
        </p:nvPicPr>
        <p:blipFill>
          <a:blip r:embed="rId3">
            <a:alphaModFix amt="97000"/>
          </a:blip>
          <a:stretch/>
        </p:blipFill>
        <p:spPr>
          <a:xfrm>
            <a:off x="5229706" y="2061654"/>
            <a:ext cx="1590945" cy="873069"/>
          </a:xfrm>
          <a:prstGeom prst="rect">
            <a:avLst/>
          </a:prstGeom>
          <a:ln>
            <a:noFill/>
          </a:ln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AFBDAA64-638C-AC53-0A2A-C7F0CFBC681F}"/>
              </a:ext>
            </a:extLst>
          </p:cNvPr>
          <p:cNvSpPr txBox="1"/>
          <p:nvPr/>
        </p:nvSpPr>
        <p:spPr>
          <a:xfrm>
            <a:off x="9043551" y="1677652"/>
            <a:ext cx="2104815" cy="4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Server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3" name="Google Shape;191;p20">
            <a:extLst>
              <a:ext uri="{FF2B5EF4-FFF2-40B4-BE49-F238E27FC236}">
                <a16:creationId xmlns:a16="http://schemas.microsoft.com/office/drawing/2014/main" id="{86BBCC6C-5716-85FC-F95D-FFACCF6D637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191736" y="2122586"/>
            <a:ext cx="1858994" cy="873069"/>
          </a:xfrm>
          <a:prstGeom prst="rect">
            <a:avLst/>
          </a:prstGeom>
          <a:ln>
            <a:noFill/>
          </a:ln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21C309E4-8CDB-A830-D47E-BFDAAA2B2738}"/>
              </a:ext>
            </a:extLst>
          </p:cNvPr>
          <p:cNvSpPr txBox="1"/>
          <p:nvPr/>
        </p:nvSpPr>
        <p:spPr>
          <a:xfrm>
            <a:off x="9043552" y="3275792"/>
            <a:ext cx="2104815" cy="4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버전관리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FC58368E-6491-BB73-D346-EFBA9ACC8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4819" y="4124417"/>
            <a:ext cx="2163940" cy="935116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DEA21461-8524-FAE6-4559-84462DB7E7AD}"/>
              </a:ext>
            </a:extLst>
          </p:cNvPr>
          <p:cNvSpPr txBox="1"/>
          <p:nvPr/>
        </p:nvSpPr>
        <p:spPr>
          <a:xfrm>
            <a:off x="1011462" y="3271606"/>
            <a:ext cx="2104815" cy="4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 언어</a:t>
            </a:r>
          </a:p>
        </p:txBody>
      </p:sp>
      <p:pic>
        <p:nvPicPr>
          <p:cNvPr id="107" name="Google Shape;201;p20">
            <a:extLst>
              <a:ext uri="{FF2B5EF4-FFF2-40B4-BE49-F238E27FC236}">
                <a16:creationId xmlns:a16="http://schemas.microsoft.com/office/drawing/2014/main" id="{A8C5C9EC-430B-49AA-5C2D-ED35BF1188C7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496860" y="3487205"/>
            <a:ext cx="3143367" cy="1713736"/>
          </a:xfrm>
          <a:prstGeom prst="rect">
            <a:avLst/>
          </a:prstGeom>
          <a:ln>
            <a:noFill/>
          </a:ln>
        </p:spPr>
      </p:pic>
      <p:pic>
        <p:nvPicPr>
          <p:cNvPr id="108" name="Google Shape;204;p20">
            <a:extLst>
              <a:ext uri="{FF2B5EF4-FFF2-40B4-BE49-F238E27FC236}">
                <a16:creationId xmlns:a16="http://schemas.microsoft.com/office/drawing/2014/main" id="{B36618E6-06FB-8563-250B-1F43D7A29D2C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2565554" y="5095816"/>
            <a:ext cx="1655313" cy="996948"/>
          </a:xfrm>
          <a:prstGeom prst="rect">
            <a:avLst/>
          </a:prstGeom>
          <a:ln>
            <a:noFill/>
          </a:ln>
        </p:spPr>
      </p:pic>
      <p:pic>
        <p:nvPicPr>
          <p:cNvPr id="109" name="Google Shape;202;p20">
            <a:extLst>
              <a:ext uri="{FF2B5EF4-FFF2-40B4-BE49-F238E27FC236}">
                <a16:creationId xmlns:a16="http://schemas.microsoft.com/office/drawing/2014/main" id="{FB25AEFC-107F-90AA-5FEE-243E5C4FE16C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205207" y="5081396"/>
            <a:ext cx="2256957" cy="1087017"/>
          </a:xfrm>
          <a:prstGeom prst="rect">
            <a:avLst/>
          </a:prstGeom>
          <a:ln>
            <a:noFill/>
          </a:ln>
        </p:spPr>
      </p:pic>
      <p:pic>
        <p:nvPicPr>
          <p:cNvPr id="110" name="Google Shape;196;p20">
            <a:extLst>
              <a:ext uri="{FF2B5EF4-FFF2-40B4-BE49-F238E27FC236}">
                <a16:creationId xmlns:a16="http://schemas.microsoft.com/office/drawing/2014/main" id="{4C75EAA3-04B0-80DF-3017-93DEB14A93D0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2565553" y="3856536"/>
            <a:ext cx="1867981" cy="914237"/>
          </a:xfrm>
          <a:prstGeom prst="rect">
            <a:avLst/>
          </a:prstGeom>
          <a:ln>
            <a:noFill/>
          </a:ln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C1E4A97E-036F-A9E9-69FD-1729DCEB6FBB}"/>
              </a:ext>
            </a:extLst>
          </p:cNvPr>
          <p:cNvSpPr txBox="1"/>
          <p:nvPr/>
        </p:nvSpPr>
        <p:spPr>
          <a:xfrm>
            <a:off x="5003445" y="3271606"/>
            <a:ext cx="2104815" cy="4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소통 및 협업</a:t>
            </a:r>
          </a:p>
        </p:txBody>
      </p:sp>
      <p:pic>
        <p:nvPicPr>
          <p:cNvPr id="112" name="Google Shape;198;p20">
            <a:extLst>
              <a:ext uri="{FF2B5EF4-FFF2-40B4-BE49-F238E27FC236}">
                <a16:creationId xmlns:a16="http://schemas.microsoft.com/office/drawing/2014/main" id="{F315290E-36E8-B786-6CB5-4D967635A79E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5366733" y="3998048"/>
            <a:ext cx="1357212" cy="1316675"/>
          </a:xfrm>
          <a:prstGeom prst="rect">
            <a:avLst/>
          </a:prstGeom>
          <a:ln>
            <a:noFill/>
          </a:ln>
        </p:spPr>
      </p:pic>
      <p:pic>
        <p:nvPicPr>
          <p:cNvPr id="113" name="그림 1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4E80842-3DA7-AFE2-184E-CD209F6DF1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9456" y="2138778"/>
            <a:ext cx="841295" cy="812083"/>
          </a:xfrm>
          <a:prstGeom prst="rect">
            <a:avLst/>
          </a:prstGeom>
        </p:spPr>
      </p:pic>
      <p:pic>
        <p:nvPicPr>
          <p:cNvPr id="114" name="그림 1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8034FAB-A873-AFAD-92B4-0A9B6D6209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6948" y="5329993"/>
            <a:ext cx="1233295" cy="10925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571CCC3-6EAD-FA67-3B42-FEA9AF2C2C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7094" y="3784262"/>
            <a:ext cx="1291536" cy="12915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6C804E3-344D-977B-790F-95CF0B1C9E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71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개발 일정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7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1D43B2F-8F3C-697A-89A7-768AD5971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844277"/>
              </p:ext>
            </p:extLst>
          </p:nvPr>
        </p:nvGraphicFramePr>
        <p:xfrm>
          <a:off x="233168" y="1822341"/>
          <a:ext cx="11359336" cy="43132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51124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</a:tblGrid>
              <a:tr h="4613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기획일정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/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AUG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SEP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3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12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13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14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15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16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17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18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19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20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21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22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23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24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25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26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27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28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29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30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31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3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3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주제선정</a:t>
                      </a:r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&amp;</a:t>
                      </a:r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역할분담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3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DB</a:t>
                      </a:r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구축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C148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C148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C148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3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변수</a:t>
                      </a:r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, </a:t>
                      </a:r>
                      <a:r>
                        <a:rPr lang="ko-KR" altLang="en-US" sz="1200" u="none" strike="noStrike" dirty="0" err="1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메서드</a:t>
                      </a:r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 설정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3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API (</a:t>
                      </a:r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이메일</a:t>
                      </a:r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, </a:t>
                      </a:r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문자 등</a:t>
                      </a:r>
                      <a:r>
                        <a:rPr lang="en-US" altLang="ko-KR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)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C148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C148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C148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C148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C148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C148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C148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C148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3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화면설계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3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유효성 검사 및 업데이트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C148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C148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C148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C148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C148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C148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C148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C148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C148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3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PPT&amp;</a:t>
                      </a:r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발표준비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 dirty="0">
                          <a:effectLst/>
                          <a:latin typeface="메이플스토리" panose="02000800000000000000" pitchFamily="2" charset="-127"/>
                          <a:ea typeface="메이플스토리" panose="02000800000000000000" pitchFamily="2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메이플스토리" panose="02000800000000000000" pitchFamily="2" charset="-127"/>
                        <a:ea typeface="메이플스토리" panose="02000800000000000000" pitchFamily="2" charset="-127"/>
                      </a:endParaRPr>
                    </a:p>
                  </a:txBody>
                  <a:tcPr marL="6149" marR="6149" marT="6149" marB="0" anchor="ctr">
                    <a:solidFill>
                      <a:srgbClr val="EA9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028BE3B-3D1F-2889-15FA-F8FC75145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77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0" y="23083"/>
            <a:ext cx="12192000" cy="683491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버전 관리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8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29E2690-7285-DE01-083B-84236B555E7C}"/>
              </a:ext>
            </a:extLst>
          </p:cNvPr>
          <p:cNvCxnSpPr>
            <a:cxnSpLocks/>
          </p:cNvCxnSpPr>
          <p:nvPr/>
        </p:nvCxnSpPr>
        <p:spPr>
          <a:xfrm flipV="1">
            <a:off x="1696562" y="3927344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B75DD96-F814-90DA-BCF6-3A4FA0343355}"/>
              </a:ext>
            </a:extLst>
          </p:cNvPr>
          <p:cNvCxnSpPr>
            <a:cxnSpLocks/>
          </p:cNvCxnSpPr>
          <p:nvPr/>
        </p:nvCxnSpPr>
        <p:spPr>
          <a:xfrm flipV="1">
            <a:off x="3059346" y="249524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D2A24CA-B7F8-845F-9A7D-974DEFE14408}"/>
              </a:ext>
            </a:extLst>
          </p:cNvPr>
          <p:cNvCxnSpPr>
            <a:cxnSpLocks/>
          </p:cNvCxnSpPr>
          <p:nvPr/>
        </p:nvCxnSpPr>
        <p:spPr>
          <a:xfrm flipV="1">
            <a:off x="4163379" y="3945323"/>
            <a:ext cx="0" cy="7588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5472E5C-3501-14C8-C5D5-CEF23C89B093}"/>
              </a:ext>
            </a:extLst>
          </p:cNvPr>
          <p:cNvCxnSpPr>
            <a:cxnSpLocks/>
          </p:cNvCxnSpPr>
          <p:nvPr/>
        </p:nvCxnSpPr>
        <p:spPr>
          <a:xfrm flipV="1">
            <a:off x="5203638" y="249524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53D284A-2746-C3B0-4A39-4E1F4E9DEAAC}"/>
              </a:ext>
            </a:extLst>
          </p:cNvPr>
          <p:cNvSpPr txBox="1"/>
          <p:nvPr/>
        </p:nvSpPr>
        <p:spPr>
          <a:xfrm>
            <a:off x="5188231" y="2431517"/>
            <a:ext cx="68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8/30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1BA862-69AD-99DB-8BBF-CAEABE12B4C0}"/>
              </a:ext>
            </a:extLst>
          </p:cNvPr>
          <p:cNvSpPr txBox="1"/>
          <p:nvPr/>
        </p:nvSpPr>
        <p:spPr>
          <a:xfrm>
            <a:off x="4166718" y="4337760"/>
            <a:ext cx="643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8/27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C7E2F3-2F74-D541-D5B0-7435AF8B7451}"/>
              </a:ext>
            </a:extLst>
          </p:cNvPr>
          <p:cNvSpPr txBox="1"/>
          <p:nvPr/>
        </p:nvSpPr>
        <p:spPr>
          <a:xfrm>
            <a:off x="3057428" y="2431517"/>
            <a:ext cx="69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8/24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462499-1980-CB9E-5DB9-9E810223E9F2}"/>
              </a:ext>
            </a:extLst>
          </p:cNvPr>
          <p:cNvSpPr txBox="1"/>
          <p:nvPr/>
        </p:nvSpPr>
        <p:spPr>
          <a:xfrm>
            <a:off x="1671223" y="4337760"/>
            <a:ext cx="1241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8/18~8/21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85DB313-667C-6CEC-A0C6-13BA5D41CBD6}"/>
              </a:ext>
            </a:extLst>
          </p:cNvPr>
          <p:cNvCxnSpPr>
            <a:cxnSpLocks/>
          </p:cNvCxnSpPr>
          <p:nvPr/>
        </p:nvCxnSpPr>
        <p:spPr>
          <a:xfrm flipV="1">
            <a:off x="6331423" y="3964759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94EB2E3-8FD4-9605-D2E8-845EF328BE5A}"/>
              </a:ext>
            </a:extLst>
          </p:cNvPr>
          <p:cNvCxnSpPr>
            <a:cxnSpLocks/>
          </p:cNvCxnSpPr>
          <p:nvPr/>
        </p:nvCxnSpPr>
        <p:spPr>
          <a:xfrm flipV="1">
            <a:off x="7418318" y="2487344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9D89818-72FE-25A8-B1CB-EEF614CF6A69}"/>
              </a:ext>
            </a:extLst>
          </p:cNvPr>
          <p:cNvSpPr txBox="1"/>
          <p:nvPr/>
        </p:nvSpPr>
        <p:spPr>
          <a:xfrm>
            <a:off x="7404354" y="2431517"/>
            <a:ext cx="625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9/01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0402E9-58CE-4218-7813-F40AA45F3D71}"/>
              </a:ext>
            </a:extLst>
          </p:cNvPr>
          <p:cNvSpPr txBox="1"/>
          <p:nvPr/>
        </p:nvSpPr>
        <p:spPr>
          <a:xfrm>
            <a:off x="6346923" y="4340582"/>
            <a:ext cx="614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8/31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581998A-EF74-B4AF-AB5C-92CE82026798}"/>
              </a:ext>
            </a:extLst>
          </p:cNvPr>
          <p:cNvCxnSpPr>
            <a:cxnSpLocks/>
          </p:cNvCxnSpPr>
          <p:nvPr/>
        </p:nvCxnSpPr>
        <p:spPr>
          <a:xfrm>
            <a:off x="885638" y="249524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17F61B9-4D08-BE98-53FD-08BBB111CD77}"/>
              </a:ext>
            </a:extLst>
          </p:cNvPr>
          <p:cNvCxnSpPr>
            <a:cxnSpLocks/>
          </p:cNvCxnSpPr>
          <p:nvPr/>
        </p:nvCxnSpPr>
        <p:spPr>
          <a:xfrm flipV="1">
            <a:off x="8484558" y="3973026"/>
            <a:ext cx="0" cy="74948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3C06F64-D0CB-D107-4799-0A30B7941F32}"/>
              </a:ext>
            </a:extLst>
          </p:cNvPr>
          <p:cNvCxnSpPr>
            <a:cxnSpLocks/>
          </p:cNvCxnSpPr>
          <p:nvPr/>
        </p:nvCxnSpPr>
        <p:spPr>
          <a:xfrm flipV="1">
            <a:off x="9574060" y="2485990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31B2F33-515D-A9F8-5957-0AE4F28B0FE2}"/>
              </a:ext>
            </a:extLst>
          </p:cNvPr>
          <p:cNvSpPr txBox="1"/>
          <p:nvPr/>
        </p:nvSpPr>
        <p:spPr>
          <a:xfrm>
            <a:off x="9573826" y="2465422"/>
            <a:ext cx="69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9/04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D38D36-9DFD-437B-5671-DD84B57FC3EF}"/>
              </a:ext>
            </a:extLst>
          </p:cNvPr>
          <p:cNvSpPr txBox="1"/>
          <p:nvPr/>
        </p:nvSpPr>
        <p:spPr>
          <a:xfrm>
            <a:off x="8476491" y="4334885"/>
            <a:ext cx="66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9/03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C289E8-30BF-231C-8E25-694E4EB65E1F}"/>
              </a:ext>
            </a:extLst>
          </p:cNvPr>
          <p:cNvSpPr txBox="1"/>
          <p:nvPr/>
        </p:nvSpPr>
        <p:spPr>
          <a:xfrm>
            <a:off x="881432" y="3089831"/>
            <a:ext cx="1864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웹 템플릿 선정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9C9274-4C77-AEE8-3BEA-606DE4901BF4}"/>
              </a:ext>
            </a:extLst>
          </p:cNvPr>
          <p:cNvSpPr txBox="1"/>
          <p:nvPr/>
        </p:nvSpPr>
        <p:spPr>
          <a:xfrm>
            <a:off x="887501" y="2431517"/>
            <a:ext cx="1168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8/12~8/16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3DECFDB-C0C4-D6FA-0E2D-606E26DC9F8B}"/>
              </a:ext>
            </a:extLst>
          </p:cNvPr>
          <p:cNvSpPr txBox="1"/>
          <p:nvPr/>
        </p:nvSpPr>
        <p:spPr>
          <a:xfrm>
            <a:off x="881432" y="2786157"/>
            <a:ext cx="72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1.0.0 V</a:t>
            </a:r>
            <a:endParaRPr lang="ko-KR" altLang="en-US" sz="1600" spc="-15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D271AB-7791-CA8A-2015-7694F1F9E094}"/>
              </a:ext>
            </a:extLst>
          </p:cNvPr>
          <p:cNvSpPr txBox="1"/>
          <p:nvPr/>
        </p:nvSpPr>
        <p:spPr>
          <a:xfrm>
            <a:off x="1662076" y="4685552"/>
            <a:ext cx="69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2.0.0V</a:t>
            </a:r>
            <a:endParaRPr lang="ko-KR" altLang="en-US" sz="1600" spc="-150" dirty="0">
              <a:solidFill>
                <a:srgbClr val="0070C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3EAC1A-21F6-30B8-AF12-A8A6D9C9C19E}"/>
              </a:ext>
            </a:extLst>
          </p:cNvPr>
          <p:cNvSpPr txBox="1"/>
          <p:nvPr/>
        </p:nvSpPr>
        <p:spPr>
          <a:xfrm>
            <a:off x="1696562" y="5011627"/>
            <a:ext cx="2440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웹 템플릿 선정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필터검색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장바구니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모달창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차량 목록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크롤링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846D3C3-5EBF-2863-DE3E-678BBB1D311D}"/>
              </a:ext>
            </a:extLst>
          </p:cNvPr>
          <p:cNvSpPr txBox="1"/>
          <p:nvPr/>
        </p:nvSpPr>
        <p:spPr>
          <a:xfrm>
            <a:off x="3055510" y="2789830"/>
            <a:ext cx="82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2.0.1 V</a:t>
            </a:r>
            <a:endParaRPr lang="ko-KR" altLang="en-US" sz="1600" spc="-15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DAA6050-A46E-D9C5-EA47-3DD203229D0F}"/>
              </a:ext>
            </a:extLst>
          </p:cNvPr>
          <p:cNvSpPr txBox="1"/>
          <p:nvPr/>
        </p:nvSpPr>
        <p:spPr>
          <a:xfrm>
            <a:off x="3055509" y="3124711"/>
            <a:ext cx="2087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 버그 수정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 검색 기능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SQL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 수정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CBCF631-57D9-B4EA-D80F-824E4D3A56C8}"/>
              </a:ext>
            </a:extLst>
          </p:cNvPr>
          <p:cNvSpPr txBox="1"/>
          <p:nvPr/>
        </p:nvSpPr>
        <p:spPr>
          <a:xfrm>
            <a:off x="4159817" y="4685409"/>
            <a:ext cx="749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2.1.0 V</a:t>
            </a:r>
            <a:endParaRPr lang="ko-KR" altLang="en-US" sz="1600" spc="-150" dirty="0">
              <a:solidFill>
                <a:srgbClr val="0070C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7489AA-437F-C8C7-9354-D053592E7BD4}"/>
              </a:ext>
            </a:extLst>
          </p:cNvPr>
          <p:cNvSpPr txBox="1"/>
          <p:nvPr/>
        </p:nvSpPr>
        <p:spPr>
          <a:xfrm>
            <a:off x="4163227" y="5021994"/>
            <a:ext cx="2173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회원가입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로그인 유효성 검사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 검색 기능 추가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C4DBED-CF8E-9F5D-ABE2-51F246891969}"/>
              </a:ext>
            </a:extLst>
          </p:cNvPr>
          <p:cNvSpPr txBox="1"/>
          <p:nvPr/>
        </p:nvSpPr>
        <p:spPr>
          <a:xfrm>
            <a:off x="5217286" y="2781824"/>
            <a:ext cx="803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2.2.0 V</a:t>
            </a:r>
            <a:endParaRPr lang="ko-KR" altLang="en-US" sz="1600" spc="-15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E01DD25-E895-3C27-EC87-A3783D6D951D}"/>
              </a:ext>
            </a:extLst>
          </p:cNvPr>
          <p:cNvSpPr txBox="1"/>
          <p:nvPr/>
        </p:nvSpPr>
        <p:spPr>
          <a:xfrm>
            <a:off x="5196128" y="3169550"/>
            <a:ext cx="24239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필터검색 기능 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SQL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 전체 수정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문의게시판 답글 기능 추가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89EE80-03B1-A971-DA04-959606624F26}"/>
              </a:ext>
            </a:extLst>
          </p:cNvPr>
          <p:cNvSpPr txBox="1"/>
          <p:nvPr/>
        </p:nvSpPr>
        <p:spPr>
          <a:xfrm>
            <a:off x="6328534" y="4674103"/>
            <a:ext cx="684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2.3.0V</a:t>
            </a:r>
            <a:endParaRPr lang="ko-KR" altLang="en-US" sz="1600" spc="-150" dirty="0">
              <a:solidFill>
                <a:srgbClr val="0070C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C6FFE7-FDFC-3B8A-FC24-72DC90AE1A70}"/>
              </a:ext>
            </a:extLst>
          </p:cNvPr>
          <p:cNvSpPr txBox="1"/>
          <p:nvPr/>
        </p:nvSpPr>
        <p:spPr>
          <a:xfrm>
            <a:off x="9573826" y="3134145"/>
            <a:ext cx="195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각종 버그 수정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컨트롤러 버전 업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B1163C-C4E5-4499-ED4F-3D03F5FB1F42}"/>
              </a:ext>
            </a:extLst>
          </p:cNvPr>
          <p:cNvSpPr txBox="1"/>
          <p:nvPr/>
        </p:nvSpPr>
        <p:spPr>
          <a:xfrm>
            <a:off x="6328533" y="5011627"/>
            <a:ext cx="22034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필터검색 범위 슬라이더 추가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버전 업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B99FA5F-CC9F-C793-2E9E-EE0C63A90C61}"/>
              </a:ext>
            </a:extLst>
          </p:cNvPr>
          <p:cNvSpPr txBox="1"/>
          <p:nvPr/>
        </p:nvSpPr>
        <p:spPr>
          <a:xfrm>
            <a:off x="7404354" y="2774287"/>
            <a:ext cx="803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2.4.0V</a:t>
            </a:r>
            <a:endParaRPr lang="ko-KR" altLang="en-US" sz="1600" spc="-15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3A784F9-DAEB-9E1D-7F7E-1447DDA095D0}"/>
              </a:ext>
            </a:extLst>
          </p:cNvPr>
          <p:cNvSpPr txBox="1"/>
          <p:nvPr/>
        </p:nvSpPr>
        <p:spPr>
          <a:xfrm>
            <a:off x="7418318" y="3145335"/>
            <a:ext cx="22146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Email API </a:t>
            </a:r>
            <a:r>
              <a:rPr lang="ko-KR" altLang="en-US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기능 구현</a:t>
            </a:r>
            <a:endParaRPr lang="en-US" altLang="ko-KR" sz="13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장바구니 삭제 기능 추가</a:t>
            </a:r>
            <a:endParaRPr lang="en-US" altLang="ko-KR" sz="13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ko-KR" altLang="en-US" sz="13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just"/>
            <a:endParaRPr lang="ko-KR" altLang="en-US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6ED50D9-B09A-5226-7F54-312E7DB6CB37}"/>
              </a:ext>
            </a:extLst>
          </p:cNvPr>
          <p:cNvSpPr txBox="1"/>
          <p:nvPr/>
        </p:nvSpPr>
        <p:spPr>
          <a:xfrm>
            <a:off x="8488358" y="4647294"/>
            <a:ext cx="837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2.4.1 V</a:t>
            </a:r>
            <a:endParaRPr lang="ko-KR" altLang="en-US" sz="1600" spc="-150" dirty="0">
              <a:solidFill>
                <a:srgbClr val="0070C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05BDF71-5AF9-3CEB-CD33-486673CF4149}"/>
              </a:ext>
            </a:extLst>
          </p:cNvPr>
          <p:cNvSpPr txBox="1"/>
          <p:nvPr/>
        </p:nvSpPr>
        <p:spPr>
          <a:xfrm>
            <a:off x="8485385" y="5003269"/>
            <a:ext cx="1953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필터검색 코드 수정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4E147D1-BFA0-0C31-73B7-107C8EF7C1CE}"/>
              </a:ext>
            </a:extLst>
          </p:cNvPr>
          <p:cNvSpPr txBox="1"/>
          <p:nvPr/>
        </p:nvSpPr>
        <p:spPr>
          <a:xfrm>
            <a:off x="9602161" y="2781824"/>
            <a:ext cx="820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2.4.2V</a:t>
            </a:r>
            <a:endParaRPr lang="ko-KR" altLang="en-US" sz="1600" spc="-15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2206DB51-A4E7-75FB-C310-E866AFA1E23F}"/>
              </a:ext>
            </a:extLst>
          </p:cNvPr>
          <p:cNvCxnSpPr>
            <a:cxnSpLocks/>
          </p:cNvCxnSpPr>
          <p:nvPr/>
        </p:nvCxnSpPr>
        <p:spPr>
          <a:xfrm flipV="1">
            <a:off x="10611554" y="3954153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8206668-819D-E655-A1A8-42245C407362}"/>
              </a:ext>
            </a:extLst>
          </p:cNvPr>
          <p:cNvSpPr txBox="1"/>
          <p:nvPr/>
        </p:nvSpPr>
        <p:spPr>
          <a:xfrm>
            <a:off x="10597251" y="4334885"/>
            <a:ext cx="734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9/06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01AF9E6-F321-6A97-A15C-A08BCB3B7D49}"/>
              </a:ext>
            </a:extLst>
          </p:cNvPr>
          <p:cNvSpPr txBox="1"/>
          <p:nvPr/>
        </p:nvSpPr>
        <p:spPr>
          <a:xfrm>
            <a:off x="10611554" y="4704144"/>
            <a:ext cx="697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2.4.3V </a:t>
            </a:r>
            <a:endParaRPr lang="ko-KR" altLang="en-US" sz="1600" spc="-150" dirty="0">
              <a:solidFill>
                <a:srgbClr val="0070C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12BAB63-C214-7711-744C-1ED607D2A861}"/>
              </a:ext>
            </a:extLst>
          </p:cNvPr>
          <p:cNvCxnSpPr>
            <a:cxnSpLocks/>
          </p:cNvCxnSpPr>
          <p:nvPr/>
        </p:nvCxnSpPr>
        <p:spPr>
          <a:xfrm>
            <a:off x="199898" y="3963298"/>
            <a:ext cx="11992099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572587D-A3BD-332F-B345-7A4C7FC5D65A}"/>
              </a:ext>
            </a:extLst>
          </p:cNvPr>
          <p:cNvSpPr txBox="1"/>
          <p:nvPr/>
        </p:nvSpPr>
        <p:spPr>
          <a:xfrm>
            <a:off x="2257294" y="4691776"/>
            <a:ext cx="1190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주제 변경 이슈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7790C0-8A5B-9748-6263-9C280681D4AD}"/>
              </a:ext>
            </a:extLst>
          </p:cNvPr>
          <p:cNvSpPr txBox="1"/>
          <p:nvPr/>
        </p:nvSpPr>
        <p:spPr>
          <a:xfrm>
            <a:off x="10597251" y="4999553"/>
            <a:ext cx="195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코드 확인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주석관리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707D2EE6-ADFC-3BD6-4282-DD0ED375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81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-1" y="-1"/>
            <a:ext cx="12192001" cy="6924007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웹 페이지 구성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[0]</a:t>
                </a:r>
                <a:r>
                  <a:rPr lang="ko-KR" altLang="en-US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 </a:t>
                </a:r>
                <a:r>
                  <a:rPr lang="en-US" altLang="ko-KR" sz="2800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– Main</a:t>
                </a:r>
                <a:endParaRPr lang="ko-KR" altLang="en-US" sz="2800" dirty="0">
                  <a:solidFill>
                    <a:srgbClr val="44546A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>
                  <a:defRPr/>
                </a:pPr>
                <a:r>
                  <a:rPr lang="en-US" altLang="ko-KR" sz="1000" b="1" dirty="0">
                    <a:solidFill>
                      <a:srgbClr val="44546A"/>
                    </a:solidFill>
                    <a:latin typeface="메이플스토리" panose="02000800000000000000" pitchFamily="2" charset="-127"/>
                    <a:ea typeface="메이플스토리" panose="02000800000000000000" pitchFamily="2" charset="-127"/>
                  </a:rPr>
                  <a:t>VARCHAR</a:t>
                </a:r>
                <a:endParaRPr lang="ko-KR" altLang="en-US" sz="24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9 page</a:t>
                </a:r>
                <a:endParaRPr lang="ko-KR" altLang="en-US" sz="2400" dirty="0">
                  <a:solidFill>
                    <a:srgbClr val="44546A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AEE690-1865-6B9D-66EF-53BBEB4BE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999015"/>
              </p:ext>
            </p:extLst>
          </p:nvPr>
        </p:nvGraphicFramePr>
        <p:xfrm>
          <a:off x="7451387" y="1177397"/>
          <a:ext cx="4787184" cy="2855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82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DESIGN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Description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0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각 페이지 이동 </a:t>
                      </a:r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메뉴바</a:t>
                      </a:r>
                      <a:endParaRPr lang="en-US" altLang="ko-KR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0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상품 검색 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0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문의 게시판 이동 버튼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0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각종 통계 표현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0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VARCHAR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가 보유한 차량 랜덤 슬라이더</a:t>
                      </a:r>
                      <a:endParaRPr lang="en-US" altLang="ko-KR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0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찜목록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 확인 </a:t>
                      </a:r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모달창</a:t>
                      </a:r>
                      <a:endParaRPr lang="en-US" altLang="ko-KR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0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7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사이트명 버튼</a:t>
                      </a:r>
                      <a:endParaRPr lang="en-US" altLang="ko-KR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16583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A36C9D-947E-1804-F5CC-800201FAC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624706"/>
              </p:ext>
            </p:extLst>
          </p:nvPr>
        </p:nvGraphicFramePr>
        <p:xfrm>
          <a:off x="7451386" y="4033351"/>
          <a:ext cx="4787185" cy="2897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18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DEVELOP Description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2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로그인 시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마이페이지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로그아웃 버튼 생성</a:t>
                      </a:r>
                      <a:endParaRPr lang="en-US" altLang="ko-KR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8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지역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가격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연식 검색 등 필터 검색</a:t>
                      </a:r>
                      <a:endParaRPr lang="en-US" altLang="ko-KR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8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문의 게시판 페이지로 이동</a:t>
                      </a:r>
                      <a:endParaRPr lang="en-US" altLang="ko-KR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380719"/>
                  </a:ext>
                </a:extLst>
              </a:tr>
              <a:tr h="3488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지금까지 판매차량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회원 수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보유차량 대수 출력</a:t>
                      </a:r>
                      <a:endParaRPr lang="en-US" altLang="ko-KR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8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보유 차량 중에서 랜덤하게 출력</a:t>
                      </a:r>
                      <a:endParaRPr lang="en-US" altLang="ko-KR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0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모든 페이지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우측 하단 고정</a:t>
                      </a:r>
                      <a:endParaRPr lang="en-US" altLang="ko-KR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클릭 시 소멸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 우측하단에 찜 목록 </a:t>
                      </a:r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모달창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 생성</a:t>
                      </a:r>
                      <a:endParaRPr lang="en-US" altLang="ko-KR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7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메인화면으로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anose="05000000000000000000" pitchFamily="2" charset="2"/>
                        </a:rPr>
                        <a:t> 이동</a:t>
                      </a:r>
                      <a:endParaRPr lang="en-US" altLang="ko-KR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822868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3FA823DF-DE51-6152-03CE-AA98523A1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269" y="-25188"/>
            <a:ext cx="1538728" cy="64677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A116048D-2473-86AB-9D04-A7D291FA3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254" y="6068960"/>
            <a:ext cx="429812" cy="412421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4C770B6E-DCA4-45E8-FB88-6E9A3ED1E6AD}"/>
              </a:ext>
            </a:extLst>
          </p:cNvPr>
          <p:cNvGrpSpPr/>
          <p:nvPr/>
        </p:nvGrpSpPr>
        <p:grpSpPr>
          <a:xfrm>
            <a:off x="1931381" y="1190049"/>
            <a:ext cx="4079725" cy="5678473"/>
            <a:chOff x="1931381" y="1190049"/>
            <a:chExt cx="4079725" cy="567847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5DB1A604-F666-B7C3-7648-D84EB7545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5666"/>
            <a:stretch/>
          </p:blipFill>
          <p:spPr>
            <a:xfrm>
              <a:off x="1931381" y="1212330"/>
              <a:ext cx="4079725" cy="5656192"/>
            </a:xfrm>
            <a:prstGeom prst="rect">
              <a:avLst/>
            </a:prstGeom>
          </p:spPr>
        </p:pic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BEA2473-1F3B-D68A-5497-63B3D4571A6F}"/>
                </a:ext>
              </a:extLst>
            </p:cNvPr>
            <p:cNvSpPr/>
            <p:nvPr/>
          </p:nvSpPr>
          <p:spPr>
            <a:xfrm>
              <a:off x="3810314" y="1216742"/>
              <a:ext cx="321858" cy="25565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BE6E88C-F84A-E35D-47A9-6DF4B37A914E}"/>
                </a:ext>
              </a:extLst>
            </p:cNvPr>
            <p:cNvSpPr/>
            <p:nvPr/>
          </p:nvSpPr>
          <p:spPr>
            <a:xfrm>
              <a:off x="2280357" y="2591951"/>
              <a:ext cx="321858" cy="25565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83F83A2-5B7F-1550-8B73-F26EAA6EA47E}"/>
                </a:ext>
              </a:extLst>
            </p:cNvPr>
            <p:cNvSpPr/>
            <p:nvPr/>
          </p:nvSpPr>
          <p:spPr>
            <a:xfrm>
              <a:off x="4466334" y="3565246"/>
              <a:ext cx="321858" cy="25565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1696C82-42DF-050E-3785-6AE754986CA8}"/>
                </a:ext>
              </a:extLst>
            </p:cNvPr>
            <p:cNvSpPr/>
            <p:nvPr/>
          </p:nvSpPr>
          <p:spPr>
            <a:xfrm>
              <a:off x="2104416" y="4585945"/>
              <a:ext cx="321858" cy="25565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99DBC94-07AD-55E0-D5D9-1295226586EC}"/>
                </a:ext>
              </a:extLst>
            </p:cNvPr>
            <p:cNvSpPr/>
            <p:nvPr/>
          </p:nvSpPr>
          <p:spPr>
            <a:xfrm>
              <a:off x="3136571" y="5101048"/>
              <a:ext cx="321858" cy="25565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5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8C2B52B-C407-F2B6-F0C9-4A39B57FE43E}"/>
                </a:ext>
              </a:extLst>
            </p:cNvPr>
            <p:cNvSpPr/>
            <p:nvPr/>
          </p:nvSpPr>
          <p:spPr>
            <a:xfrm>
              <a:off x="5446838" y="5964100"/>
              <a:ext cx="321858" cy="25565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6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7F685C91-4E64-4E22-918B-D29F4B588D41}"/>
                </a:ext>
              </a:extLst>
            </p:cNvPr>
            <p:cNvSpPr/>
            <p:nvPr/>
          </p:nvSpPr>
          <p:spPr>
            <a:xfrm>
              <a:off x="2138870" y="1190049"/>
              <a:ext cx="321858" cy="25565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7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058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55_TF78270744_Win32" id="{48926F88-CA5F-4C86-A597-7130DB9CF19E}" vid="{92FE95F1-42F3-4492-8651-F1D6F908525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AD7039-4680-4956-9542-B83D9E6314E4}">
  <ds:schemaRefs>
    <ds:schemaRef ds:uri="http://purl.org/dc/elements/1.1/"/>
    <ds:schemaRef ds:uri="http://www.w3.org/XML/1998/namespace"/>
    <ds:schemaRef ds:uri="http://purl.org/dc/terms/"/>
    <ds:schemaRef ds:uri="230e9df3-be65-4c73-a93b-d1236ebd677e"/>
    <ds:schemaRef ds:uri="71af3243-3dd4-4a8d-8c0d-dd76da1f02a5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FC5A798-286F-493A-A004-3C6C2A6B8B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4AF623-4A95-4652-AF18-74D461A96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{5791C9A9-D572-40CD-B2F1-433AE74A60E0}tf78270744_win32</Template>
  <TotalTime>7308</TotalTime>
  <Words>3042</Words>
  <Application>Microsoft Office PowerPoint</Application>
  <PresentationFormat>와이드스크린</PresentationFormat>
  <Paragraphs>1129</Paragraphs>
  <Slides>49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메이플스토리</vt:lpstr>
      <vt:lpstr>Arial</vt:lpstr>
      <vt:lpstr>맑은 고딕</vt:lpstr>
      <vt:lpstr>Selawik Semibold</vt:lpstr>
      <vt:lpstr>Source Sans Pro</vt:lpstr>
      <vt:lpstr>Wingdings</vt:lpstr>
      <vt:lpstr>Office 테마</vt:lpstr>
      <vt:lpstr>MVC 패턴2 기반 반응형 중고차 웹 사이트 - VARCHAR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MVC 2 패턴 기반 반응형 중고차 웹 사이트</dc:title>
  <dc:creator>임 환욱</dc:creator>
  <cp:lastModifiedBy>kimdr</cp:lastModifiedBy>
  <cp:revision>368</cp:revision>
  <dcterms:created xsi:type="dcterms:W3CDTF">2022-08-29T23:53:17Z</dcterms:created>
  <dcterms:modified xsi:type="dcterms:W3CDTF">2022-09-08T04:49:29Z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